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139"/>
  </p:notesMasterIdLst>
  <p:sldIdLst>
    <p:sldId id="256" r:id="rId4"/>
    <p:sldId id="3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40"/>
      <p:bold r:id="rId1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font" Target="fonts/font1.fntdata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font" Target="fonts/font2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97" name="Google Shape;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3" name="Google Shape;18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4" name="Google Shape;184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2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089" name="Google Shape;2089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0" name="Google Shape;2090;p2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2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097" name="Google Shape;2097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8" name="Google Shape;2098;p2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2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105" name="Google Shape;2105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06" name="Google Shape;2106;p2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2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114" name="Google Shape;2114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15" name="Google Shape;2115;p2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2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123" name="Google Shape;2123;p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24" name="Google Shape;2124;p2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2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133" name="Google Shape;2133;p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34" name="Google Shape;2134;p2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An overview of gene cloning and some uses of cloned genes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2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179" name="Google Shape;2179;p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80" name="Google Shape;2180;p2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13.22a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An overview of gene cloning and some uses of cloned genes (part 1: steps)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2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215" name="Google Shape;2215;p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16" name="Google Shape;2216;p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13.22b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An overview of gene cloning and some uses of cloned genes (part 2: applications)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2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236" name="Google Shape;2236;p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37" name="Google Shape;2237;p2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2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244" name="Google Shape;2244;p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45" name="Google Shape;2245;p2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94" name="Google Shape;19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5" name="Google Shape;195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Viruses infecting a bacterial cell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2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253" name="Google Shape;2253;p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54" name="Google Shape;2254;p2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13.23-1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Using a restriction enzyme and DNA ligase to make recombinant DNA (step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2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306" name="Google Shape;2306;p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07" name="Google Shape;2307;p2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13.23-2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Using a restriction enzyme and DNA ligase to make recombinant DNA (step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411" name="Google Shape;2411;p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12" name="Google Shape;2412;p2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13.23-3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Using a restriction enzyme and DNA ligase to make recombinant DNA (step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2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524" name="Google Shape;2524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5" name="Google Shape;2525;p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2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532" name="Google Shape;2532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33" name="Google Shape;2533;p2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13.24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Gel electrophoresis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2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553" name="Google Shape;2553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54" name="Google Shape;2554;p2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13.24a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Gel electrophoresis (part 1: art)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2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570" name="Google Shape;2570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71" name="Google Shape;2571;p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13.24b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Gel electrophoresis (part 2: photo)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26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581" name="Google Shape;2581;p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82" name="Google Shape;2582;p2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2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589" name="Google Shape;2589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90" name="Google Shape;2590;p2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2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597" name="Google Shape;2597;p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98" name="Google Shape;2598;p2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18" name="Google Shape;21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2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606" name="Google Shape;2606;p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07" name="Google Shape;2607;p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13.25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Research method: the polymerase chain reaction (PCR)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2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649" name="Google Shape;2649;p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50" name="Google Shape;2650;p2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13.25a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Research method: the polymerase chain reaction (PCR) (part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2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663" name="Google Shape;2663;p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64" name="Google Shape;2664;p2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13.25b-1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Research method: the polymerase chain reaction (PCR) (part 2, step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27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679" name="Google Shape;2679;p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80" name="Google Shape;2680;p2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13.25b-2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Research method: the polymerase chain reaction (PCR) (part 2, step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27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702" name="Google Shape;2702;p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03" name="Google Shape;2703;p2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13.25b-3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Research method: the polymerase chain reaction (PCR) (part 2, step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27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732" name="Google Shape;2732;p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33" name="Google Shape;2733;p2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13.25c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Research method: the polymerase chain reaction (PCR) (part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28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743" name="Google Shape;2743;p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44" name="Google Shape;2744;p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28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751" name="Google Shape;2751;p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52" name="Google Shape;2752;p2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13.26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Use of restriction enzymes and PCR in gene cloning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28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762" name="Google Shape;2762;p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63" name="Google Shape;2763;p2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8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2771" name="Google Shape;2771;p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72" name="Google Shape;2772;p2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29" name="Google Shape;22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0" name="Google Shape;230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13.4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Inquiry: Is protein or DNA the genetic material of phage T2?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28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779" name="Google Shape;2779;p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80" name="Google Shape;2780;p2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13.UN01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Skills exercise: working with data in a table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29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786" name="Google Shape;2786;p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87" name="Google Shape;2787;p2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13.UN03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Summary of key concepts: double helix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29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817" name="Google Shape;2817;p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18" name="Google Shape;2818;p2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13.UN04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Summary of key concepts: DNA replication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29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848" name="Google Shape;2848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49" name="Google Shape;2849;p2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13.UN05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Summary of key concepts: restriction fragments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29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878" name="Google Shape;2878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79" name="Google Shape;2879;p2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13.UN06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Test your understanding, question 11 (DNA replication complex)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329" name="Google Shape;32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0" name="Google Shape;330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340" name="Google Shape;34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41" name="Google Shape;341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13.5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The structure of a DNA strand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356" name="Google Shape;35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57" name="Google Shape;357;p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13.5a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The structure of a DNA strand (part 1: nucleotide)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368" name="Google Shape;36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9" name="Google Shape;369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376" name="Google Shape;37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7" name="Google Shape;377;p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385" name="Google Shape;38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6" name="Google Shape;386;p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13.6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Rosalind Franklin and her X-ray diffraction photo of DNA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05" name="Google Shape;1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394" name="Google Shape;39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95" name="Google Shape;395;p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13.6a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Rosalind Franklin and her X-ray diffraction photo of DNA (part 1: Franklin)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402" name="Google Shape;40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03" name="Google Shape;403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13.6b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Rosalind Franklin and her X-ray diffraction photo of DNA (part 2: photo)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410" name="Google Shape;41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1" name="Google Shape;411;p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422" name="Google Shape;42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23" name="Google Shape;423;p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13.7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The double helix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486" name="Google Shape;48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87" name="Google Shape;487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13.7a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The double helix (part 1: key features)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534" name="Google Shape;53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35" name="Google Shape;535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13.7b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The double helix (part 2: chemical structure)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556" name="Google Shape;55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57" name="Google Shape;557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13.7c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The double helix (part 3: space-filling model)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564" name="Google Shape;56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5" name="Google Shape;565;p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572" name="Google Shape;57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3" name="Google Shape;573;p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580" name="Google Shape;58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1" name="Google Shape;581;p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13.UN02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In-text figure, purines and pyrimidines, p. 250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14" name="Google Shape;1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5" name="Google Shape;115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How was the structure of DNA determined?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590" name="Google Shape;590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1" name="Google Shape;591;p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598" name="Google Shape;598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99" name="Google Shape;599;p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13.8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Base pairing in DNA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613" name="Google Shape;61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4" name="Google Shape;614;p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622" name="Google Shape;622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23" name="Google Shape;623;p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13.9-1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model for DNA replication: the basic concept (step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640" name="Google Shape;640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1" name="Google Shape;641;p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13.9-2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model for DNA replication: the basic concept (step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669" name="Google Shape;669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70" name="Google Shape;670;p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13.9-3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model for DNA replication: the basic concept (step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719" name="Google Shape;719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0" name="Google Shape;720;p1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728" name="Google Shape;728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9" name="Google Shape;729;p1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736" name="Google Shape;736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37" name="Google Shape;737;p1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13.10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Three alternative models of DNA replication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749" name="Google Shape;749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0" name="Google Shape;750;p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21" name="Google Shape;1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0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757" name="Google Shape;757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58" name="Google Shape;758;p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Inquiry: Does DNA replication follow the conservative, semiconservative, or dispersive model?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792" name="Google Shape;792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93" name="Google Shape;793;p1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13.11a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Inquiry: Does DNA replication follow the conservative, semiconservative, or dispersive model? (part 1: experiment and results)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820" name="Google Shape;820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21" name="Google Shape;821;p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13.11b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Inquiry: Does DNA replication follow the conservative, semiconservative, or dispersive model? (part 2: conclusions)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834" name="Google Shape;83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5" name="Google Shape;835;p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843" name="Google Shape;843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44" name="Google Shape;844;p1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856" name="Google Shape;856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57" name="Google Shape;857;p1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Some of the proteins involved in the initiation of DNA replication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881" name="Google Shape;881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2" name="Google Shape;882;p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889" name="Google Shape;889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90" name="Google Shape;890;p1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Origins of replication in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 and eukaryotes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937" name="Google Shape;937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38" name="Google Shape;938;p1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13.13a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Origins of replication in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 and eukaryotes (part 1: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965" name="Google Shape;965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66" name="Google Shape;966;p1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13.13aa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Origins of replication in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 and eukaryotes (part 1a: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30" name="Google Shape;13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1" name="Google Shape;131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976" name="Google Shape;976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7" name="Google Shape;977;p1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984" name="Google Shape;984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85" name="Google Shape;985;p1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13.13b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Origins of replication in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 and eukaryotes (part 2: eukaryotes)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011" name="Google Shape;1011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12" name="Google Shape;1012;p1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13.13ba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Origins of replication in </a:t>
            </a:r>
            <a:r>
              <a:rPr lang="en-US" sz="1800" b="0" i="1" u="none" strike="noStrike" cap="none">
                <a:solidFill>
                  <a:srgbClr val="000000"/>
                </a:solidFill>
              </a:rPr>
              <a:t>E. coli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 and eukaryotes (part 2a: eukaryotes,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022" name="Google Shape;1022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3" name="Google Shape;1023;p1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031" name="Google Shape;1031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2" name="Google Shape;1032;p1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039" name="Google Shape;1039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0" name="Google Shape;1040;p1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047" name="Google Shape;1047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8" name="Google Shape;1048;p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055" name="Google Shape;1055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56" name="Google Shape;1056;p1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13.14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Addition of a nucleotide to a DNA strand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107" name="Google Shape;1107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8" name="Google Shape;1108;p1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116" name="Google Shape;1116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7" name="Google Shape;1117;p1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39" name="Google Shape;1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0" name="Google Shape;140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126" name="Google Shape;1126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7" name="Google Shape;1127;p1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13.15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leading strand during DNA replication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171" name="Google Shape;1171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2" name="Google Shape;1172;p1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13.15a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leading strand during DNA replication (part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192" name="Google Shape;1192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93" name="Google Shape;1193;p1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13.15b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leading strand during DNA replication (part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223" name="Google Shape;1223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4" name="Google Shape;1224;p1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231" name="Google Shape;1231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2" name="Google Shape;1232;p1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243" name="Google Shape;1243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4" name="Google Shape;1244;p1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329" name="Google Shape;1329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30" name="Google Shape;1330;p1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6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348" name="Google Shape;1348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49" name="Google Shape;1349;p1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13.16b-1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2, step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366" name="Google Shape;1366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67" name="Google Shape;1367;p1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13.16b-2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2, step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396" name="Google Shape;1396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97" name="Google Shape;1397;p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13.16b-3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2, step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48" name="Google Shape;1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" name="Google Shape;149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437" name="Google Shape;1437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38" name="Google Shape;1438;p1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13.16c-1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3, step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458" name="Google Shape;1458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59" name="Google Shape;1459;p1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13.16c-2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3, step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488" name="Google Shape;1488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89" name="Google Shape;1489;p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13.16c-3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Synthesis of the lagging strand (part 3, step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7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528" name="Google Shape;1528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29" name="Google Shape;1529;p1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13.17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summary of bacterial DNA replication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7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583" name="Google Shape;1583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84" name="Google Shape;1584;p1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13.17a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summary of bacterial DNA replication (part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602" name="Google Shape;1602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03" name="Google Shape;1603;p1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13.17b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summary of bacterial DNA replication (part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8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632" name="Google Shape;1632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33" name="Google Shape;1633;p1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13.17c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summary of bacterial DNA replication (part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8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652" name="Google Shape;1652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53" name="Google Shape;1653;p1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8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663" name="Google Shape;1663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64" name="Google Shape;1664;p1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13.18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A current model of the DNA replication complex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8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708" name="Google Shape;1708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09" name="Google Shape;1709;p1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56" name="Google Shape;1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7" name="Google Shape;157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Inquiry: Can a genetic trait be transferred between different bacterial strains?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8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717" name="Google Shape;1717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8" name="Google Shape;1718;p1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9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725" name="Google Shape;1725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26" name="Google Shape;1726;p1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13.19-1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Nucleotide excision repair of DNA damage (step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19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742" name="Google Shape;1742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43" name="Google Shape;1743;p1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13.19-2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Nucleotide excision repair of DNA damage (step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9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765" name="Google Shape;1765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66" name="Google Shape;1766;p1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13.19-3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Nucleotide excision repair of DNA damage (step 3)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19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794" name="Google Shape;1794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5" name="Google Shape;1795;p1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9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03" name="Google Shape;1803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04" name="Google Shape;1804;p1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20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816" name="Google Shape;1816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17" name="Google Shape;1817;p2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13.20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Telomeres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20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27" name="Google Shape;1827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28" name="Google Shape;1828;p2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20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35" name="Google Shape;1835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6" name="Google Shape;1836;p2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20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43" name="Google Shape;1843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44" name="Google Shape;1844;p2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75" name="Google Shape;1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Google Shape;176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20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51" name="Google Shape;1851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2" name="Google Shape;1852;p2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  <a:endParaRPr sz="1800" b="0" i="0" u="none" strike="noStrike" cap="none"/>
          </a:p>
        </p:txBody>
      </p:sp>
      <p:sp>
        <p:nvSpPr>
          <p:cNvPr id="1860" name="Google Shape;1860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61" name="Google Shape;1861;p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2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868" name="Google Shape;1868;p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69" name="Google Shape;1869;p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944" name="Google Shape;1944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45" name="Google Shape;1945;p2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1)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2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973" name="Google Shape;1973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74" name="Google Shape;1974;p2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13.21aa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1a: DNA strand,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2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983" name="Google Shape;1983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84" name="Google Shape;1984;p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13.21ab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1b: nucleosomes,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1993" name="Google Shape;1993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94" name="Google Shape;1994;p2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2)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2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048" name="Google Shape;2048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49" name="Google Shape;2049;p2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13.21ba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2a: 30-nm fiber,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2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064" name="Google Shape;2064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65" name="Google Shape;2065;p2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13.21bb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2b: looped domains,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2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1800" b="0" i="0" u="none" strike="noStrike" cap="none"/>
          </a:p>
        </p:txBody>
      </p:sp>
      <p:sp>
        <p:nvSpPr>
          <p:cNvPr id="2077" name="Google Shape;2077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78" name="Google Shape;2078;p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Figure 13.21bc </a:t>
            </a:r>
            <a:r>
              <a:rPr lang="en-US" sz="1800" b="0" i="0" u="none" strike="noStrike" cap="none">
                <a:solidFill>
                  <a:srgbClr val="000000"/>
                </a:solidFill>
              </a:rPr>
              <a:t>Exploring chromatin packing in a eukaryotic chromosome (part 2c: metaphase chromosome, TEM)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 rot="5400000">
            <a:off x="4771232" y="2166144"/>
            <a:ext cx="6170612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 rot="5400000">
            <a:off x="288132" y="38894"/>
            <a:ext cx="6170612" cy="645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2pPr>
            <a:lvl3pPr marL="1371600" lvl="2" indent="-3175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3pPr>
            <a:lvl4pPr marL="1828800" lvl="3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4pPr>
            <a:lvl5pPr marL="2286000" lvl="4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5pPr>
            <a:lvl6pPr marL="2743200" lvl="5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6pPr>
            <a:lvl7pPr marL="3200400" lvl="6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7pPr>
            <a:lvl8pPr marL="3657600" lvl="7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8pPr>
            <a:lvl9pPr marL="4114800" lvl="8" indent="-317500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82562" y="182562"/>
            <a:ext cx="8775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44462" y="1279525"/>
            <a:ext cx="877570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2pPr>
            <a:lvl3pPr marL="1371600" lvl="2" indent="-3175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3pPr>
            <a:lvl4pPr marL="1828800" lvl="3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4pPr>
            <a:lvl5pPr marL="2286000" lvl="4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5pPr>
            <a:lvl6pPr marL="2743200" lvl="5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6pPr>
            <a:lvl7pPr marL="3200400" lvl="6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7pPr>
            <a:lvl8pPr marL="3657600" lvl="7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8pPr>
            <a:lvl9pPr marL="4114800" lvl="8" indent="-317500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82562" y="182562"/>
            <a:ext cx="8775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 rot="5400000">
            <a:off x="1995487" y="-571500"/>
            <a:ext cx="5073650" cy="8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2pPr>
            <a:lvl3pPr marL="1371600" lvl="2" indent="-3175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3pPr>
            <a:lvl4pPr marL="1828800" lvl="3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4pPr>
            <a:lvl5pPr marL="2286000" lvl="4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5pPr>
            <a:lvl6pPr marL="2743200" lvl="5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6pPr>
            <a:lvl7pPr marL="3200400" lvl="6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7pPr>
            <a:lvl8pPr marL="3657600" lvl="7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8pPr>
            <a:lvl9pPr marL="4114800" lvl="8" indent="-317500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subTitle" idx="1"/>
          </p:nvPr>
        </p:nvSpPr>
        <p:spPr>
          <a:xfrm>
            <a:off x="3400425" y="190500"/>
            <a:ext cx="5667375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marR="0" lvl="0" indent="-342900" algn="l" rtl="0">
              <a:spcBef>
                <a:spcPts val="10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/>
            </a:lvl1pPr>
            <a:lvl2pPr marL="798513" marR="0" lvl="1" indent="-265113" algn="l" rtl="0">
              <a:spcBef>
                <a:spcPts val="10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2pPr>
            <a:lvl3pPr marL="1485900" marR="0" lvl="2" indent="-2794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3pPr>
            <a:lvl4pPr marL="2176463" marR="0" lvl="3" indent="-296863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4pPr>
            <a:lvl5pPr marL="2859088" marR="0" lvl="4" indent="-306388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5pPr>
            <a:lvl6pPr marL="3316288" marR="0" lvl="5" indent="-319087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6pPr>
            <a:lvl7pPr marL="3773488" marR="0" lvl="6" indent="-319087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7pPr>
            <a:lvl8pPr marL="4230688" marR="0" lvl="7" indent="-319087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8pPr>
            <a:lvl9pPr marL="4687888" marR="0" lvl="8" indent="-3190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ctrTitle"/>
          </p:nvPr>
        </p:nvSpPr>
        <p:spPr>
          <a:xfrm>
            <a:off x="182563" y="190500"/>
            <a:ext cx="3089275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marR="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marR="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marR="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marR="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marR="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marR="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marR="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marR="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52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4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900"/>
              </a:spcBef>
              <a:spcAft>
                <a:spcPts val="40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rtl="0">
              <a:spcBef>
                <a:spcPts val="52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48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900"/>
              </a:spcBef>
              <a:spcAft>
                <a:spcPts val="4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52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4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900"/>
              </a:spcBef>
              <a:spcAft>
                <a:spcPts val="40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82562" y="182562"/>
            <a:ext cx="8775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52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4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900"/>
              </a:spcBef>
              <a:spcAft>
                <a:spcPts val="40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rtl="0">
              <a:spcBef>
                <a:spcPts val="52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48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900"/>
              </a:spcBef>
              <a:spcAft>
                <a:spcPts val="4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52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4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900"/>
              </a:spcBef>
              <a:spcAft>
                <a:spcPts val="40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rtl="0">
              <a:spcBef>
                <a:spcPts val="52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48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900"/>
              </a:spcBef>
              <a:spcAft>
                <a:spcPts val="4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82562" y="182562"/>
            <a:ext cx="8775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44463" y="1279525"/>
            <a:ext cx="431165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rtl="0">
              <a:spcBef>
                <a:spcPts val="52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48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900"/>
              </a:spcBef>
              <a:spcAft>
                <a:spcPts val="4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08513" y="1279525"/>
            <a:ext cx="431165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rtl="0">
              <a:spcBef>
                <a:spcPts val="52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48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900"/>
              </a:spcBef>
              <a:spcAft>
                <a:spcPts val="4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52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4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90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900"/>
              </a:spcBef>
              <a:spcAft>
                <a:spcPts val="40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2562" y="182562"/>
            <a:ext cx="8775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marR="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marR="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marR="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marR="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marR="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marR="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marR="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marR="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marR="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4462" y="1279525"/>
            <a:ext cx="877570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2pPr>
            <a:lvl3pPr marL="1371600" marR="0" lvl="2" indent="-3175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3pPr>
            <a:lvl4pPr marL="1828800" marR="0" lvl="3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4pPr>
            <a:lvl5pPr marL="2286000" marR="0" lvl="4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5pPr>
            <a:lvl6pPr marL="2743200" marR="0" lvl="5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6pPr>
            <a:lvl7pPr marL="3200400" marR="0" lvl="6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7pPr>
            <a:lvl8pPr marL="3657600" marR="0" lvl="7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8pPr>
            <a:lvl9pPr marL="4114800" marR="0" lvl="8" indent="-317500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82562" y="6626225"/>
            <a:ext cx="87757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© 2014 Pearson Education, Inc.</a:t>
            </a:r>
            <a:endParaRPr sz="18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/>
        </p:nvSpPr>
        <p:spPr>
          <a:xfrm>
            <a:off x="182562" y="6626225"/>
            <a:ext cx="8775700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2014 Pearson Education, Inc.</a:t>
            </a:r>
            <a:endParaRPr sz="18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5525"/>
            <a:ext cx="9144000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4"/>
          <p:cNvSpPr txBox="1"/>
          <p:nvPr/>
        </p:nvSpPr>
        <p:spPr>
          <a:xfrm>
            <a:off x="0" y="0"/>
            <a:ext cx="9144000" cy="7127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80"/>
              </a:spcAft>
              <a:buClr>
                <a:srgbClr val="ABA49A"/>
              </a:buClr>
              <a:buFont typeface="Times New Roman"/>
              <a:buNone/>
            </a:pPr>
            <a:r>
              <a:rPr lang="en-US" sz="3000" b="1" i="0" u="none" strike="noStrike" cap="none">
                <a:solidFill>
                  <a:srgbClr val="ABA4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CAMPBELL</a:t>
            </a:r>
            <a:r>
              <a:rPr lang="en-US" sz="3200" b="1" i="0" u="none" strike="noStrike" cap="none">
                <a:solidFill>
                  <a:srgbClr val="ABA4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ABA4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i="0" u="none" strike="noStrike" cap="none">
                <a:solidFill>
                  <a:srgbClr val="F6C9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BIOLOGY IN FOCUS</a:t>
            </a:r>
            <a:endParaRPr sz="1800" b="0" i="0" u="none" strike="noStrike" cap="none"/>
          </a:p>
        </p:txBody>
      </p:sp>
      <p:sp>
        <p:nvSpPr>
          <p:cNvPr id="87" name="Google Shape;87;p24"/>
          <p:cNvSpPr txBox="1"/>
          <p:nvPr/>
        </p:nvSpPr>
        <p:spPr>
          <a:xfrm>
            <a:off x="0" y="6315075"/>
            <a:ext cx="9144000" cy="5397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© 2014 Pearson Education, Inc.</a:t>
            </a:r>
            <a:endParaRPr sz="1800" b="0" i="0" u="none" strike="noStrike" cap="none"/>
          </a:p>
        </p:txBody>
      </p:sp>
      <p:sp>
        <p:nvSpPr>
          <p:cNvPr id="88" name="Google Shape;88;p24"/>
          <p:cNvSpPr txBox="1"/>
          <p:nvPr/>
        </p:nvSpPr>
        <p:spPr>
          <a:xfrm>
            <a:off x="0" y="614362"/>
            <a:ext cx="9144000" cy="4222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>
                <a:srgbClr val="ABA49A"/>
              </a:buClr>
              <a:buFont typeface="Times New Roman"/>
              <a:buNone/>
            </a:pPr>
            <a:r>
              <a:rPr lang="en-US" sz="1800" b="0" i="0" u="none" strike="noStrike" cap="none">
                <a:solidFill>
                  <a:srgbClr val="ABA4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Urry  •  Cain  •  Wasserman  •  Minorsky  •  Jackson  •  Reece</a:t>
            </a:r>
            <a:endParaRPr sz="1800" b="0" i="0" u="none" strike="noStrike" cap="none"/>
          </a:p>
        </p:txBody>
      </p:sp>
      <p:sp>
        <p:nvSpPr>
          <p:cNvPr id="89" name="Google Shape;89;p24"/>
          <p:cNvSpPr txBox="1"/>
          <p:nvPr/>
        </p:nvSpPr>
        <p:spPr>
          <a:xfrm>
            <a:off x="160337" y="5711825"/>
            <a:ext cx="44196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Lecture Presentations by </a:t>
            </a:r>
            <a:b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Kathleen Fitzpatrick and Nicole Tunbridge</a:t>
            </a:r>
            <a:endParaRPr sz="1800" b="0" i="0" u="none" strike="noStrike" cap="none"/>
          </a:p>
        </p:txBody>
      </p:sp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>
            <a:off x="182562" y="182562"/>
            <a:ext cx="8775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0850" marR="0" lvl="0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0850" marR="0" lvl="1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450850" marR="0" lvl="2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50850" marR="0" lvl="3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0850" marR="0" lvl="4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908050" marR="0" lvl="5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365250" marR="0" lvl="6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22450" marR="0" lvl="7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279650" marR="0" lvl="8" indent="-539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144462" y="1279525"/>
            <a:ext cx="877570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2pPr>
            <a:lvl3pPr marL="1371600" marR="0" lvl="2" indent="-3175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3pPr>
            <a:lvl4pPr marL="1828800" marR="0" lvl="3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4pPr>
            <a:lvl5pPr marL="2286000" marR="0" lvl="4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/>
            </a:lvl5pPr>
            <a:lvl6pPr marL="2743200" marR="0" lvl="5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6pPr>
            <a:lvl7pPr marL="3200400" marR="0" lvl="6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7pPr>
            <a:lvl8pPr marL="3657600" marR="0" lvl="7" indent="-3175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8pPr>
            <a:lvl9pPr marL="4114800" marR="0" lvl="8" indent="-317500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Tahoma"/>
              <a:buChar char="▪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8255000" y="254000"/>
            <a:ext cx="381000" cy="317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>
              <a:alpha val="24705"/>
            </a:schemeClr>
          </a:solidFill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endParaRPr sz="1800" b="0" i="0" u="none" strike="noStrike" cap="none"/>
          </a:p>
        </p:txBody>
      </p:sp>
      <p:sp>
        <p:nvSpPr>
          <p:cNvPr id="101" name="Google Shape;101;p26"/>
          <p:cNvSpPr txBox="1"/>
          <p:nvPr/>
        </p:nvSpPr>
        <p:spPr>
          <a:xfrm>
            <a:off x="528637" y="1098550"/>
            <a:ext cx="214471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0016"/>
              </a:buClr>
              <a:buFont typeface="Tahoma"/>
              <a:buNone/>
            </a:pPr>
            <a:r>
              <a:rPr lang="en-US" sz="12000" b="0" i="0" u="none" strike="noStrike" cap="none">
                <a:solidFill>
                  <a:srgbClr val="9D0016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endParaRPr sz="1800" b="0" i="0" u="none" strike="noStrike" cap="none"/>
          </a:p>
        </p:txBody>
      </p:sp>
      <p:sp>
        <p:nvSpPr>
          <p:cNvPr id="102" name="Google Shape;102;p26"/>
          <p:cNvSpPr txBox="1"/>
          <p:nvPr/>
        </p:nvSpPr>
        <p:spPr>
          <a:xfrm>
            <a:off x="0" y="2841625"/>
            <a:ext cx="4965700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80"/>
              </a:spcAft>
              <a:buClr>
                <a:schemeClr val="lt1"/>
              </a:buClr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Molecular 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Basis of Inheritance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55562" y="1250950"/>
            <a:ext cx="8737600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Later work by Oswald Avery and others identified the transforming substance as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biologists remained skeptical, mainly because little was known about DNA and they thought proteins were better candidates for the genetic material</a:t>
            </a:r>
            <a:endParaRPr sz="1800" b="0" i="0" u="none" strike="noStrike" cap="none"/>
          </a:p>
        </p:txBody>
      </p:sp>
      <p:cxnSp>
        <p:nvCxnSpPr>
          <p:cNvPr id="179" name="Google Shape;179;p3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0" name="Google Shape;180;p3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Google Shape;2080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0937" y="1047750"/>
            <a:ext cx="1762125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1" name="Google Shape;2081;p126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13.21bc</a:t>
            </a:r>
            <a:endParaRPr sz="1800" b="0" i="0" u="none" strike="noStrike" cap="none"/>
          </a:p>
        </p:txBody>
      </p:sp>
      <p:sp>
        <p:nvSpPr>
          <p:cNvPr id="2082" name="Google Shape;2082;p126"/>
          <p:cNvSpPr txBox="1"/>
          <p:nvPr/>
        </p:nvSpPr>
        <p:spPr>
          <a:xfrm>
            <a:off x="3897312" y="1038225"/>
            <a:ext cx="1611312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Chromatid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(700 nm)</a:t>
            </a:r>
            <a:endParaRPr sz="1800" b="0" i="0" u="none" strike="noStrike" cap="none"/>
          </a:p>
        </p:txBody>
      </p:sp>
      <p:cxnSp>
        <p:nvCxnSpPr>
          <p:cNvPr id="2083" name="Google Shape;2083;p126"/>
          <p:cNvCxnSpPr/>
          <p:nvPr/>
        </p:nvCxnSpPr>
        <p:spPr>
          <a:xfrm>
            <a:off x="4562475" y="1739900"/>
            <a:ext cx="0" cy="304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84" name="Google Shape;2084;p126"/>
          <p:cNvCxnSpPr/>
          <p:nvPr/>
        </p:nvCxnSpPr>
        <p:spPr>
          <a:xfrm>
            <a:off x="4305300" y="2039937"/>
            <a:ext cx="528637" cy="4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85" name="Google Shape;2085;p126"/>
          <p:cNvCxnSpPr/>
          <p:nvPr/>
        </p:nvCxnSpPr>
        <p:spPr>
          <a:xfrm>
            <a:off x="4305300" y="1976437"/>
            <a:ext cx="0" cy="131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86" name="Google Shape;2086;p126"/>
          <p:cNvCxnSpPr/>
          <p:nvPr/>
        </p:nvCxnSpPr>
        <p:spPr>
          <a:xfrm>
            <a:off x="4835525" y="1973262"/>
            <a:ext cx="0" cy="131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127"/>
          <p:cNvSpPr txBox="1"/>
          <p:nvPr/>
        </p:nvSpPr>
        <p:spPr>
          <a:xfrm>
            <a:off x="55562" y="1255712"/>
            <a:ext cx="9012237" cy="527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interphase, most of the chromatin is compacted into a 30-nm fiber, which is folded further in some areas by looping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during interphase, centromeres and some other parts of chromosomes are highly condensed, similar to metaphase chromosomes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condensed chromatin is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heterochromatin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the more dispersed, less compacted chromatin is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euchromatin</a:t>
            </a:r>
            <a:endParaRPr sz="1800" b="0" i="0" u="none" strike="noStrike" cap="none"/>
          </a:p>
        </p:txBody>
      </p:sp>
      <p:cxnSp>
        <p:nvCxnSpPr>
          <p:cNvPr id="2093" name="Google Shape;2093;p127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94" name="Google Shape;2094;p12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128"/>
          <p:cNvSpPr txBox="1"/>
          <p:nvPr/>
        </p:nvSpPr>
        <p:spPr>
          <a:xfrm>
            <a:off x="55562" y="1257300"/>
            <a:ext cx="89281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 packing of the heterochromatin makes it largely inaccessible to the machinery responsible for transcribing genetic information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are dynamic in structure; a condensed region may be loosened or modified as needed for various cell processes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histones can undergo chemical modifications that result in changes in chromatin organization</a:t>
            </a:r>
            <a:endParaRPr sz="1800" b="0" i="0" u="none" strike="noStrike" cap="none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cxnSp>
        <p:nvCxnSpPr>
          <p:cNvPr id="2101" name="Google Shape;2101;p128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02" name="Google Shape;2102;p128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129"/>
          <p:cNvSpPr txBox="1"/>
          <p:nvPr/>
        </p:nvSpPr>
        <p:spPr>
          <a:xfrm>
            <a:off x="76200" y="98425"/>
            <a:ext cx="8890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13.4: Understanding DNA structure and replication makes genetic engineering possible</a:t>
            </a:r>
            <a:endParaRPr sz="1800" b="0" i="0" u="none" strike="noStrike" cap="none"/>
          </a:p>
        </p:txBody>
      </p:sp>
      <p:sp>
        <p:nvSpPr>
          <p:cNvPr id="2109" name="Google Shape;2109;p129"/>
          <p:cNvSpPr txBox="1"/>
          <p:nvPr/>
        </p:nvSpPr>
        <p:spPr>
          <a:xfrm>
            <a:off x="55562" y="1346200"/>
            <a:ext cx="8712200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Complementary base pairing of DNA is the basis for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 hybridization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base pairing of one strand of a nucleic acid to another, complementary sequence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 hybridization forms the foundation of virtually every technique used in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engineering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direct manipulation of genes for practical purposes</a:t>
            </a:r>
            <a:endParaRPr sz="1800" b="0" i="0" u="none" strike="noStrike" cap="none"/>
          </a:p>
        </p:txBody>
      </p:sp>
      <p:cxnSp>
        <p:nvCxnSpPr>
          <p:cNvPr id="2110" name="Google Shape;2110;p129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11" name="Google Shape;2111;p129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130"/>
          <p:cNvSpPr txBox="1"/>
          <p:nvPr/>
        </p:nvSpPr>
        <p:spPr>
          <a:xfrm>
            <a:off x="25400" y="1778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Cloning: Making Multiple Copies of a Gene or Other DNA Segment</a:t>
            </a:r>
            <a:endParaRPr sz="1800" b="0" i="0" u="none" strike="noStrike" cap="none"/>
          </a:p>
        </p:txBody>
      </p:sp>
      <p:sp>
        <p:nvSpPr>
          <p:cNvPr id="2118" name="Google Shape;2118;p130"/>
          <p:cNvSpPr txBox="1"/>
          <p:nvPr/>
        </p:nvSpPr>
        <p:spPr>
          <a:xfrm>
            <a:off x="63500" y="1346200"/>
            <a:ext cx="8801100" cy="4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work directly with specific genes, scientists prepare well-defined segments of DNA in identical copies, a process called DNA cloning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methods for cloning pieces of DNA in the laboratory share general features</a:t>
            </a:r>
            <a:endParaRPr sz="1800" b="0" i="0" u="none" strike="noStrike" cap="none"/>
          </a:p>
        </p:txBody>
      </p:sp>
      <p:cxnSp>
        <p:nvCxnSpPr>
          <p:cNvPr id="2119" name="Google Shape;2119;p130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20" name="Google Shape;2120;p130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131"/>
          <p:cNvSpPr txBox="1"/>
          <p:nvPr/>
        </p:nvSpPr>
        <p:spPr>
          <a:xfrm>
            <a:off x="55562" y="1257300"/>
            <a:ext cx="8839200" cy="52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bacteria contain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plasmids,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circular DNA molecules that replicate separately from the bacterial chromosome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clone pieces of DNA, researchers first obtain a plasmid and insert DNA from another source (“foreign DNA”) into it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resulting plasmid is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recombinant DNA</a:t>
            </a:r>
            <a:endParaRPr sz="1800" b="0" i="0" u="none" strike="noStrike" cap="none"/>
          </a:p>
        </p:txBody>
      </p:sp>
      <p:cxnSp>
        <p:nvCxnSpPr>
          <p:cNvPr id="2127" name="Google Shape;2127;p131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28" name="Google Shape;2128;p13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129" name="Google Shape;2129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5780087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Google Shape;2130;p131"/>
          <p:cNvSpPr txBox="1"/>
          <p:nvPr/>
        </p:nvSpPr>
        <p:spPr>
          <a:xfrm>
            <a:off x="3360737" y="5826125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Restriction Enzymes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6" name="Google Shape;2136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12" y="111125"/>
            <a:ext cx="8359775" cy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7" name="Google Shape;2137;p13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13.22</a:t>
            </a:r>
            <a:endParaRPr sz="1800" b="0" i="0" u="none" strike="noStrike" cap="none"/>
          </a:p>
        </p:txBody>
      </p:sp>
      <p:sp>
        <p:nvSpPr>
          <p:cNvPr id="2138" name="Google Shape;2138;p132"/>
          <p:cNvSpPr txBox="1"/>
          <p:nvPr/>
        </p:nvSpPr>
        <p:spPr>
          <a:xfrm>
            <a:off x="2363787" y="3884612"/>
            <a:ext cx="1328737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Copies of gene</a:t>
            </a:r>
            <a:endParaRPr sz="1800" b="0" i="0" u="none" strike="noStrike" cap="none"/>
          </a:p>
        </p:txBody>
      </p:sp>
      <p:sp>
        <p:nvSpPr>
          <p:cNvPr id="2139" name="Google Shape;2139;p132"/>
          <p:cNvSpPr txBox="1"/>
          <p:nvPr/>
        </p:nvSpPr>
        <p:spPr>
          <a:xfrm>
            <a:off x="2949575" y="2171700"/>
            <a:ext cx="1160462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Recombinant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bacterium</a:t>
            </a:r>
            <a:endParaRPr sz="1800" b="0" i="0" u="none" strike="noStrike" cap="none"/>
          </a:p>
        </p:txBody>
      </p:sp>
      <p:sp>
        <p:nvSpPr>
          <p:cNvPr id="2140" name="Google Shape;2140;p132"/>
          <p:cNvSpPr txBox="1"/>
          <p:nvPr/>
        </p:nvSpPr>
        <p:spPr>
          <a:xfrm>
            <a:off x="2946400" y="3236912"/>
            <a:ext cx="70802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</a:t>
            </a:r>
            <a:endParaRPr sz="1800" b="0" i="0" u="none" strike="noStrike" cap="none"/>
          </a:p>
        </p:txBody>
      </p:sp>
      <p:sp>
        <p:nvSpPr>
          <p:cNvPr id="2141" name="Google Shape;2141;p132"/>
          <p:cNvSpPr txBox="1"/>
          <p:nvPr/>
        </p:nvSpPr>
        <p:spPr>
          <a:xfrm>
            <a:off x="434975" y="6103937"/>
            <a:ext cx="243998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used to alter bacteria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cleaning up toxic waste</a:t>
            </a:r>
            <a:endParaRPr sz="1800" b="0" i="0" u="none" strike="noStrike" cap="none"/>
          </a:p>
        </p:txBody>
      </p:sp>
      <p:sp>
        <p:nvSpPr>
          <p:cNvPr id="2142" name="Google Shape;2142;p132"/>
          <p:cNvSpPr txBox="1"/>
          <p:nvPr/>
        </p:nvSpPr>
        <p:spPr>
          <a:xfrm>
            <a:off x="3386137" y="804862"/>
            <a:ext cx="7080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Plasmid</a:t>
            </a:r>
            <a:endParaRPr sz="1800" b="0" i="0" u="none" strike="noStrike" cap="none"/>
          </a:p>
        </p:txBody>
      </p:sp>
      <p:sp>
        <p:nvSpPr>
          <p:cNvPr id="2143" name="Google Shape;2143;p132"/>
          <p:cNvSpPr txBox="1"/>
          <p:nvPr/>
        </p:nvSpPr>
        <p:spPr>
          <a:xfrm>
            <a:off x="2012950" y="735012"/>
            <a:ext cx="1108075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chromosome</a:t>
            </a:r>
            <a:endParaRPr sz="1800" b="0" i="0" u="none" strike="noStrike" cap="none"/>
          </a:p>
        </p:txBody>
      </p:sp>
      <p:sp>
        <p:nvSpPr>
          <p:cNvPr id="2144" name="Google Shape;2144;p132"/>
          <p:cNvSpPr txBox="1"/>
          <p:nvPr/>
        </p:nvSpPr>
        <p:spPr>
          <a:xfrm>
            <a:off x="439737" y="4951412"/>
            <a:ext cx="212725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for pest resistance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inserted into plants</a:t>
            </a:r>
            <a:endParaRPr sz="1800" b="0" i="0" u="none" strike="noStrike" cap="none"/>
          </a:p>
        </p:txBody>
      </p:sp>
      <p:sp>
        <p:nvSpPr>
          <p:cNvPr id="2145" name="Google Shape;2145;p132"/>
          <p:cNvSpPr txBox="1"/>
          <p:nvPr/>
        </p:nvSpPr>
        <p:spPr>
          <a:xfrm>
            <a:off x="6169025" y="6111875"/>
            <a:ext cx="250825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dissolves blood clots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heart attack therapy</a:t>
            </a:r>
            <a:endParaRPr sz="1800" b="0" i="0" u="none" strike="noStrike" cap="none"/>
          </a:p>
        </p:txBody>
      </p:sp>
      <p:sp>
        <p:nvSpPr>
          <p:cNvPr id="2146" name="Google Shape;2146;p132"/>
          <p:cNvSpPr txBox="1"/>
          <p:nvPr/>
        </p:nvSpPr>
        <p:spPr>
          <a:xfrm>
            <a:off x="3281362" y="1179512"/>
            <a:ext cx="1236662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Recombinant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(plasmid)</a:t>
            </a:r>
            <a:endParaRPr sz="1800" b="0" i="0" u="none" strike="noStrike" cap="none"/>
          </a:p>
        </p:txBody>
      </p:sp>
      <p:sp>
        <p:nvSpPr>
          <p:cNvPr id="2147" name="Google Shape;2147;p132"/>
          <p:cNvSpPr txBox="1"/>
          <p:nvPr/>
        </p:nvSpPr>
        <p:spPr>
          <a:xfrm>
            <a:off x="1914525" y="117475"/>
            <a:ext cx="881062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Bacterium</a:t>
            </a:r>
            <a:endParaRPr sz="1800" b="0" i="0" u="none" strike="noStrike" cap="none"/>
          </a:p>
        </p:txBody>
      </p:sp>
      <p:sp>
        <p:nvSpPr>
          <p:cNvPr id="2148" name="Google Shape;2148;p132"/>
          <p:cNvSpPr txBox="1"/>
          <p:nvPr/>
        </p:nvSpPr>
        <p:spPr>
          <a:xfrm>
            <a:off x="4451350" y="176212"/>
            <a:ext cx="1236662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inserted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 plasmid</a:t>
            </a:r>
            <a:endParaRPr sz="1800" b="0" i="0" u="none" strike="noStrike" cap="none"/>
          </a:p>
        </p:txBody>
      </p:sp>
      <p:sp>
        <p:nvSpPr>
          <p:cNvPr id="2149" name="Google Shape;2149;p132"/>
          <p:cNvSpPr txBox="1"/>
          <p:nvPr/>
        </p:nvSpPr>
        <p:spPr>
          <a:xfrm>
            <a:off x="5076825" y="1520825"/>
            <a:ext cx="14446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Plasmid put into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cell</a:t>
            </a:r>
            <a:endParaRPr sz="1800" b="0" i="0" u="none" strike="noStrike" cap="none"/>
          </a:p>
        </p:txBody>
      </p:sp>
      <p:sp>
        <p:nvSpPr>
          <p:cNvPr id="2150" name="Google Shape;2150;p132"/>
          <p:cNvSpPr txBox="1"/>
          <p:nvPr/>
        </p:nvSpPr>
        <p:spPr>
          <a:xfrm>
            <a:off x="6662737" y="133350"/>
            <a:ext cx="1781175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containing gene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interest</a:t>
            </a:r>
            <a:endParaRPr sz="1800" b="0" i="0" u="none" strike="noStrike" cap="none"/>
          </a:p>
        </p:txBody>
      </p:sp>
      <p:sp>
        <p:nvSpPr>
          <p:cNvPr id="2151" name="Google Shape;2151;p132"/>
          <p:cNvSpPr txBox="1"/>
          <p:nvPr/>
        </p:nvSpPr>
        <p:spPr>
          <a:xfrm>
            <a:off x="6762750" y="768350"/>
            <a:ext cx="1781175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of chromosome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(“foreign” DNA)</a:t>
            </a:r>
            <a:endParaRPr sz="1800" b="0" i="0" u="none" strike="noStrike" cap="none"/>
          </a:p>
        </p:txBody>
      </p:sp>
      <p:sp>
        <p:nvSpPr>
          <p:cNvPr id="2152" name="Google Shape;2152;p132"/>
          <p:cNvSpPr txBox="1"/>
          <p:nvPr/>
        </p:nvSpPr>
        <p:spPr>
          <a:xfrm>
            <a:off x="5414962" y="1266825"/>
            <a:ext cx="14414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of interest</a:t>
            </a:r>
            <a:endParaRPr sz="1800" b="0" i="0" u="none" strike="noStrike" cap="none"/>
          </a:p>
        </p:txBody>
      </p:sp>
      <p:sp>
        <p:nvSpPr>
          <p:cNvPr id="2153" name="Google Shape;2153;p132"/>
          <p:cNvSpPr txBox="1"/>
          <p:nvPr/>
        </p:nvSpPr>
        <p:spPr>
          <a:xfrm>
            <a:off x="5487987" y="3486150"/>
            <a:ext cx="1831975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expressed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gene of interest</a:t>
            </a:r>
            <a:endParaRPr sz="1800" b="0" i="0" u="none" strike="noStrike" cap="none"/>
          </a:p>
        </p:txBody>
      </p:sp>
      <p:sp>
        <p:nvSpPr>
          <p:cNvPr id="2154" name="Google Shape;2154;p132"/>
          <p:cNvSpPr txBox="1"/>
          <p:nvPr/>
        </p:nvSpPr>
        <p:spPr>
          <a:xfrm>
            <a:off x="6175375" y="4956175"/>
            <a:ext cx="22098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growth hormone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treats stunted growth</a:t>
            </a:r>
            <a:endParaRPr sz="1800" b="0" i="0" u="none" strike="noStrike" cap="none"/>
          </a:p>
        </p:txBody>
      </p:sp>
      <p:sp>
        <p:nvSpPr>
          <p:cNvPr id="2155" name="Google Shape;2155;p132"/>
          <p:cNvSpPr txBox="1"/>
          <p:nvPr/>
        </p:nvSpPr>
        <p:spPr>
          <a:xfrm>
            <a:off x="5272087" y="4006850"/>
            <a:ext cx="1590675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harvested</a:t>
            </a:r>
            <a:endParaRPr sz="1800" b="0" i="0" u="none" strike="noStrike" cap="none"/>
          </a:p>
        </p:txBody>
      </p:sp>
      <p:sp>
        <p:nvSpPr>
          <p:cNvPr id="2156" name="Google Shape;2156;p132"/>
          <p:cNvSpPr txBox="1"/>
          <p:nvPr/>
        </p:nvSpPr>
        <p:spPr>
          <a:xfrm>
            <a:off x="5068887" y="2717800"/>
            <a:ext cx="3862387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 cell grown in culture to form a clone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containing the “cloned” gene of interest</a:t>
            </a:r>
            <a:endParaRPr sz="1800" b="0" i="0" u="none" strike="noStrike" cap="none"/>
          </a:p>
        </p:txBody>
      </p:sp>
      <p:sp>
        <p:nvSpPr>
          <p:cNvPr id="2157" name="Google Shape;2157;p132"/>
          <p:cNvSpPr txBox="1"/>
          <p:nvPr/>
        </p:nvSpPr>
        <p:spPr>
          <a:xfrm>
            <a:off x="4046537" y="4489450"/>
            <a:ext cx="1114425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various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1800" b="0" i="0" u="none" strike="noStrike" cap="none"/>
          </a:p>
        </p:txBody>
      </p:sp>
      <p:cxnSp>
        <p:nvCxnSpPr>
          <p:cNvPr id="2158" name="Google Shape;2158;p132"/>
          <p:cNvCxnSpPr/>
          <p:nvPr/>
        </p:nvCxnSpPr>
        <p:spPr>
          <a:xfrm rot="10800000">
            <a:off x="3625850" y="3549650"/>
            <a:ext cx="368300" cy="571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59" name="Google Shape;2159;p132"/>
          <p:cNvCxnSpPr/>
          <p:nvPr/>
        </p:nvCxnSpPr>
        <p:spPr>
          <a:xfrm>
            <a:off x="5024437" y="3543300"/>
            <a:ext cx="411162" cy="1143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60" name="Google Shape;2160;p132"/>
          <p:cNvCxnSpPr/>
          <p:nvPr/>
        </p:nvCxnSpPr>
        <p:spPr>
          <a:xfrm flipH="1">
            <a:off x="2789237" y="609600"/>
            <a:ext cx="246062" cy="198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61" name="Google Shape;2161;p132"/>
          <p:cNvCxnSpPr/>
          <p:nvPr/>
        </p:nvCxnSpPr>
        <p:spPr>
          <a:xfrm>
            <a:off x="3738562" y="596900"/>
            <a:ext cx="0" cy="215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62" name="Google Shape;2162;p132"/>
          <p:cNvCxnSpPr/>
          <p:nvPr/>
        </p:nvCxnSpPr>
        <p:spPr>
          <a:xfrm>
            <a:off x="5072062" y="1084262"/>
            <a:ext cx="292100" cy="2540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63" name="Google Shape;2163;p132"/>
          <p:cNvCxnSpPr/>
          <p:nvPr/>
        </p:nvCxnSpPr>
        <p:spPr>
          <a:xfrm flipH="1">
            <a:off x="5651500" y="757237"/>
            <a:ext cx="233362" cy="5048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64" name="Google Shape;2164;p132"/>
          <p:cNvCxnSpPr/>
          <p:nvPr/>
        </p:nvCxnSpPr>
        <p:spPr>
          <a:xfrm>
            <a:off x="5964237" y="884237"/>
            <a:ext cx="741362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165" name="Google Shape;2165;p132"/>
          <p:cNvGrpSpPr/>
          <p:nvPr/>
        </p:nvGrpSpPr>
        <p:grpSpPr>
          <a:xfrm>
            <a:off x="4191000" y="180975"/>
            <a:ext cx="212725" cy="209550"/>
            <a:chOff x="4191000" y="206375"/>
            <a:chExt cx="212725" cy="209550"/>
          </a:xfrm>
        </p:grpSpPr>
        <p:sp>
          <p:nvSpPr>
            <p:cNvPr id="2166" name="Google Shape;2166;p132"/>
            <p:cNvSpPr/>
            <p:nvPr/>
          </p:nvSpPr>
          <p:spPr>
            <a:xfrm>
              <a:off x="4191000" y="206375"/>
              <a:ext cx="212725" cy="2095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32"/>
            <p:cNvSpPr txBox="1"/>
            <p:nvPr/>
          </p:nvSpPr>
          <p:spPr>
            <a:xfrm>
              <a:off x="4252912" y="217487"/>
              <a:ext cx="117475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168" name="Google Shape;2168;p132"/>
          <p:cNvGrpSpPr/>
          <p:nvPr/>
        </p:nvGrpSpPr>
        <p:grpSpPr>
          <a:xfrm>
            <a:off x="4816475" y="1517650"/>
            <a:ext cx="212725" cy="209550"/>
            <a:chOff x="4191000" y="206375"/>
            <a:chExt cx="212725" cy="209550"/>
          </a:xfrm>
        </p:grpSpPr>
        <p:sp>
          <p:nvSpPr>
            <p:cNvPr id="2169" name="Google Shape;2169;p132"/>
            <p:cNvSpPr/>
            <p:nvPr/>
          </p:nvSpPr>
          <p:spPr>
            <a:xfrm>
              <a:off x="4191000" y="206375"/>
              <a:ext cx="212725" cy="2095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32"/>
            <p:cNvSpPr txBox="1"/>
            <p:nvPr/>
          </p:nvSpPr>
          <p:spPr>
            <a:xfrm>
              <a:off x="4252912" y="217487"/>
              <a:ext cx="117475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2171" name="Google Shape;2171;p132"/>
          <p:cNvGrpSpPr/>
          <p:nvPr/>
        </p:nvGrpSpPr>
        <p:grpSpPr>
          <a:xfrm>
            <a:off x="4810125" y="2717800"/>
            <a:ext cx="212725" cy="209550"/>
            <a:chOff x="4191000" y="206375"/>
            <a:chExt cx="212725" cy="209550"/>
          </a:xfrm>
        </p:grpSpPr>
        <p:sp>
          <p:nvSpPr>
            <p:cNvPr id="2172" name="Google Shape;2172;p132"/>
            <p:cNvSpPr/>
            <p:nvPr/>
          </p:nvSpPr>
          <p:spPr>
            <a:xfrm>
              <a:off x="4191000" y="206375"/>
              <a:ext cx="212725" cy="2095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32"/>
            <p:cNvSpPr txBox="1"/>
            <p:nvPr/>
          </p:nvSpPr>
          <p:spPr>
            <a:xfrm>
              <a:off x="4252912" y="217487"/>
              <a:ext cx="117475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  <p:grpSp>
        <p:nvGrpSpPr>
          <p:cNvPr id="2174" name="Google Shape;2174;p132"/>
          <p:cNvGrpSpPr/>
          <p:nvPr/>
        </p:nvGrpSpPr>
        <p:grpSpPr>
          <a:xfrm>
            <a:off x="3781425" y="4492625"/>
            <a:ext cx="212725" cy="209550"/>
            <a:chOff x="4191000" y="206375"/>
            <a:chExt cx="212725" cy="209550"/>
          </a:xfrm>
        </p:grpSpPr>
        <p:sp>
          <p:nvSpPr>
            <p:cNvPr id="2175" name="Google Shape;2175;p132"/>
            <p:cNvSpPr/>
            <p:nvPr/>
          </p:nvSpPr>
          <p:spPr>
            <a:xfrm>
              <a:off x="4191000" y="206375"/>
              <a:ext cx="212725" cy="2095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32"/>
            <p:cNvSpPr txBox="1"/>
            <p:nvPr/>
          </p:nvSpPr>
          <p:spPr>
            <a:xfrm>
              <a:off x="4252912" y="217487"/>
              <a:ext cx="117475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2" name="Google Shape;2182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36525"/>
            <a:ext cx="8548687" cy="64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3" name="Google Shape;2183;p13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13.22a</a:t>
            </a:r>
            <a:endParaRPr sz="1800" b="0" i="0" u="none" strike="noStrike" cap="none"/>
          </a:p>
        </p:txBody>
      </p:sp>
      <p:sp>
        <p:nvSpPr>
          <p:cNvPr id="2184" name="Google Shape;2184;p133"/>
          <p:cNvSpPr txBox="1"/>
          <p:nvPr/>
        </p:nvSpPr>
        <p:spPr>
          <a:xfrm>
            <a:off x="1590675" y="3702050"/>
            <a:ext cx="1500187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Recombinant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bacterium</a:t>
            </a:r>
            <a:endParaRPr sz="1800" b="0" i="0" u="none" strike="noStrike" cap="none"/>
          </a:p>
        </p:txBody>
      </p:sp>
      <p:sp>
        <p:nvSpPr>
          <p:cNvPr id="2185" name="Google Shape;2185;p133"/>
          <p:cNvSpPr txBox="1"/>
          <p:nvPr/>
        </p:nvSpPr>
        <p:spPr>
          <a:xfrm>
            <a:off x="1444625" y="5384800"/>
            <a:ext cx="9763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</a:t>
            </a:r>
            <a:endParaRPr sz="1800" b="0" i="0" u="none" strike="noStrike" cap="none"/>
          </a:p>
        </p:txBody>
      </p:sp>
      <p:sp>
        <p:nvSpPr>
          <p:cNvPr id="2186" name="Google Shape;2186;p133"/>
          <p:cNvSpPr txBox="1"/>
          <p:nvPr/>
        </p:nvSpPr>
        <p:spPr>
          <a:xfrm>
            <a:off x="2017712" y="1538287"/>
            <a:ext cx="90487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Plasmid</a:t>
            </a:r>
            <a:endParaRPr sz="1800" b="0" i="0" u="none" strike="noStrike" cap="none"/>
          </a:p>
        </p:txBody>
      </p:sp>
      <p:sp>
        <p:nvSpPr>
          <p:cNvPr id="2187" name="Google Shape;2187;p133"/>
          <p:cNvSpPr txBox="1"/>
          <p:nvPr/>
        </p:nvSpPr>
        <p:spPr>
          <a:xfrm>
            <a:off x="338137" y="1530350"/>
            <a:ext cx="14573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chromosome</a:t>
            </a:r>
            <a:endParaRPr sz="1800" b="0" i="0" u="none" strike="noStrike" cap="none"/>
          </a:p>
        </p:txBody>
      </p:sp>
      <p:sp>
        <p:nvSpPr>
          <p:cNvPr id="2188" name="Google Shape;2188;p133"/>
          <p:cNvSpPr txBox="1"/>
          <p:nvPr/>
        </p:nvSpPr>
        <p:spPr>
          <a:xfrm>
            <a:off x="2028825" y="1966912"/>
            <a:ext cx="1622425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Recombinant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(plasmid)</a:t>
            </a:r>
            <a:endParaRPr sz="1800" b="0" i="0" u="none" strike="noStrike" cap="none"/>
          </a:p>
        </p:txBody>
      </p:sp>
      <p:sp>
        <p:nvSpPr>
          <p:cNvPr id="2189" name="Google Shape;2189;p133"/>
          <p:cNvSpPr txBox="1"/>
          <p:nvPr/>
        </p:nvSpPr>
        <p:spPr>
          <a:xfrm>
            <a:off x="1349375" y="260350"/>
            <a:ext cx="1166812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Bacterium</a:t>
            </a:r>
            <a:endParaRPr sz="1800" b="0" i="0" u="none" strike="noStrike" cap="none"/>
          </a:p>
        </p:txBody>
      </p:sp>
      <p:sp>
        <p:nvSpPr>
          <p:cNvPr id="2190" name="Google Shape;2190;p133"/>
          <p:cNvSpPr txBox="1"/>
          <p:nvPr/>
        </p:nvSpPr>
        <p:spPr>
          <a:xfrm>
            <a:off x="3509962" y="623887"/>
            <a:ext cx="1514475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inserted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 plasmid</a:t>
            </a:r>
            <a:endParaRPr sz="1800" b="0" i="0" u="none" strike="noStrike" cap="none"/>
          </a:p>
        </p:txBody>
      </p:sp>
      <p:sp>
        <p:nvSpPr>
          <p:cNvPr id="2191" name="Google Shape;2191;p133"/>
          <p:cNvSpPr txBox="1"/>
          <p:nvPr/>
        </p:nvSpPr>
        <p:spPr>
          <a:xfrm>
            <a:off x="4467225" y="2684462"/>
            <a:ext cx="1793875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Plasmid put into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cell</a:t>
            </a:r>
            <a:endParaRPr sz="1800" b="0" i="0" u="none" strike="noStrike" cap="none"/>
          </a:p>
        </p:txBody>
      </p:sp>
      <p:sp>
        <p:nvSpPr>
          <p:cNvPr id="2192" name="Google Shape;2192;p133"/>
          <p:cNvSpPr txBox="1"/>
          <p:nvPr/>
        </p:nvSpPr>
        <p:spPr>
          <a:xfrm>
            <a:off x="5241925" y="131762"/>
            <a:ext cx="17811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containing 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of interest</a:t>
            </a:r>
            <a:endParaRPr sz="1800" b="0" i="0" u="none" strike="noStrike" cap="none"/>
          </a:p>
        </p:txBody>
      </p:sp>
      <p:sp>
        <p:nvSpPr>
          <p:cNvPr id="2193" name="Google Shape;2193;p133"/>
          <p:cNvSpPr txBox="1"/>
          <p:nvPr/>
        </p:nvSpPr>
        <p:spPr>
          <a:xfrm>
            <a:off x="7110412" y="1557337"/>
            <a:ext cx="18081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of 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chromosome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(“foreign” DNA)</a:t>
            </a:r>
            <a:endParaRPr sz="1800" b="0" i="0" u="none" strike="noStrike" cap="none"/>
          </a:p>
        </p:txBody>
      </p:sp>
      <p:sp>
        <p:nvSpPr>
          <p:cNvPr id="2194" name="Google Shape;2194;p133"/>
          <p:cNvSpPr txBox="1"/>
          <p:nvPr/>
        </p:nvSpPr>
        <p:spPr>
          <a:xfrm>
            <a:off x="5030787" y="2249487"/>
            <a:ext cx="1781175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of interest</a:t>
            </a:r>
            <a:endParaRPr sz="1800" b="0" i="0" u="none" strike="noStrike" cap="none"/>
          </a:p>
        </p:txBody>
      </p:sp>
      <p:sp>
        <p:nvSpPr>
          <p:cNvPr id="2195" name="Google Shape;2195;p133"/>
          <p:cNvSpPr txBox="1"/>
          <p:nvPr/>
        </p:nvSpPr>
        <p:spPr>
          <a:xfrm>
            <a:off x="5130800" y="5811837"/>
            <a:ext cx="236855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expressed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gene of interest</a:t>
            </a:r>
            <a:endParaRPr sz="1800" b="0" i="0" u="none" strike="noStrike" cap="none"/>
          </a:p>
        </p:txBody>
      </p:sp>
      <p:sp>
        <p:nvSpPr>
          <p:cNvPr id="2196" name="Google Shape;2196;p133"/>
          <p:cNvSpPr txBox="1"/>
          <p:nvPr/>
        </p:nvSpPr>
        <p:spPr>
          <a:xfrm>
            <a:off x="4465637" y="4414837"/>
            <a:ext cx="3630612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 cell grown in culture to 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a clone of cells containing 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“cloned” gene of interest</a:t>
            </a:r>
            <a:endParaRPr sz="1800" b="0" i="0" u="none" strike="noStrike" cap="none"/>
          </a:p>
        </p:txBody>
      </p:sp>
      <p:cxnSp>
        <p:nvCxnSpPr>
          <p:cNvPr id="2197" name="Google Shape;2197;p133"/>
          <p:cNvCxnSpPr/>
          <p:nvPr/>
        </p:nvCxnSpPr>
        <p:spPr>
          <a:xfrm rot="10800000">
            <a:off x="2338387" y="5764212"/>
            <a:ext cx="549275" cy="777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98" name="Google Shape;2198;p133"/>
          <p:cNvCxnSpPr/>
          <p:nvPr/>
        </p:nvCxnSpPr>
        <p:spPr>
          <a:xfrm>
            <a:off x="4456112" y="5749925"/>
            <a:ext cx="606425" cy="1730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99" name="Google Shape;2199;p133"/>
          <p:cNvCxnSpPr/>
          <p:nvPr/>
        </p:nvCxnSpPr>
        <p:spPr>
          <a:xfrm flipH="1">
            <a:off x="1149350" y="1260475"/>
            <a:ext cx="263525" cy="292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00" name="Google Shape;2200;p133"/>
          <p:cNvCxnSpPr/>
          <p:nvPr/>
        </p:nvCxnSpPr>
        <p:spPr>
          <a:xfrm>
            <a:off x="2487612" y="1238250"/>
            <a:ext cx="0" cy="3333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01" name="Google Shape;2201;p133"/>
          <p:cNvCxnSpPr/>
          <p:nvPr/>
        </p:nvCxnSpPr>
        <p:spPr>
          <a:xfrm>
            <a:off x="4521200" y="1973262"/>
            <a:ext cx="458787" cy="3587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02" name="Google Shape;2202;p133"/>
          <p:cNvCxnSpPr/>
          <p:nvPr/>
        </p:nvCxnSpPr>
        <p:spPr>
          <a:xfrm flipH="1">
            <a:off x="5394325" y="1487487"/>
            <a:ext cx="376237" cy="7921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03" name="Google Shape;2203;p133"/>
          <p:cNvCxnSpPr/>
          <p:nvPr/>
        </p:nvCxnSpPr>
        <p:spPr>
          <a:xfrm rot="10800000" flipH="1">
            <a:off x="5907087" y="1677987"/>
            <a:ext cx="1131887" cy="79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204" name="Google Shape;2204;p133"/>
          <p:cNvGrpSpPr/>
          <p:nvPr/>
        </p:nvGrpSpPr>
        <p:grpSpPr>
          <a:xfrm>
            <a:off x="3187700" y="642937"/>
            <a:ext cx="249237" cy="246062"/>
            <a:chOff x="3419475" y="2149475"/>
            <a:chExt cx="249237" cy="246062"/>
          </a:xfrm>
        </p:grpSpPr>
        <p:sp>
          <p:nvSpPr>
            <p:cNvPr id="2205" name="Google Shape;2205;p133"/>
            <p:cNvSpPr/>
            <p:nvPr/>
          </p:nvSpPr>
          <p:spPr>
            <a:xfrm>
              <a:off x="3419475" y="2149475"/>
              <a:ext cx="249237" cy="2460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3"/>
            <p:cNvSpPr txBox="1"/>
            <p:nvPr/>
          </p:nvSpPr>
          <p:spPr>
            <a:xfrm>
              <a:off x="3487737" y="2154237"/>
              <a:ext cx="14128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207" name="Google Shape;2207;p133"/>
          <p:cNvGrpSpPr/>
          <p:nvPr/>
        </p:nvGrpSpPr>
        <p:grpSpPr>
          <a:xfrm>
            <a:off x="4156075" y="2697162"/>
            <a:ext cx="249237" cy="246062"/>
            <a:chOff x="3419475" y="2149475"/>
            <a:chExt cx="249237" cy="246062"/>
          </a:xfrm>
        </p:grpSpPr>
        <p:sp>
          <p:nvSpPr>
            <p:cNvPr id="2208" name="Google Shape;2208;p133"/>
            <p:cNvSpPr/>
            <p:nvPr/>
          </p:nvSpPr>
          <p:spPr>
            <a:xfrm>
              <a:off x="3419475" y="2149475"/>
              <a:ext cx="249237" cy="2460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3"/>
            <p:cNvSpPr txBox="1"/>
            <p:nvPr/>
          </p:nvSpPr>
          <p:spPr>
            <a:xfrm>
              <a:off x="3487737" y="2154237"/>
              <a:ext cx="14128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2210" name="Google Shape;2210;p133"/>
          <p:cNvGrpSpPr/>
          <p:nvPr/>
        </p:nvGrpSpPr>
        <p:grpSpPr>
          <a:xfrm>
            <a:off x="4146550" y="4418012"/>
            <a:ext cx="249237" cy="246062"/>
            <a:chOff x="3419475" y="2149475"/>
            <a:chExt cx="249237" cy="246062"/>
          </a:xfrm>
        </p:grpSpPr>
        <p:sp>
          <p:nvSpPr>
            <p:cNvPr id="2211" name="Google Shape;2211;p133"/>
            <p:cNvSpPr/>
            <p:nvPr/>
          </p:nvSpPr>
          <p:spPr>
            <a:xfrm>
              <a:off x="3419475" y="2149475"/>
              <a:ext cx="249237" cy="2460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3"/>
            <p:cNvSpPr txBox="1"/>
            <p:nvPr/>
          </p:nvSpPr>
          <p:spPr>
            <a:xfrm>
              <a:off x="3487737" y="2154237"/>
              <a:ext cx="14128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8" name="Google Shape;2218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325" y="136525"/>
            <a:ext cx="7243762" cy="641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134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13.22b</a:t>
            </a:r>
            <a:endParaRPr sz="1800" b="0" i="0" u="none" strike="noStrike" cap="none"/>
          </a:p>
        </p:txBody>
      </p:sp>
      <p:sp>
        <p:nvSpPr>
          <p:cNvPr id="2220" name="Google Shape;2220;p134"/>
          <p:cNvSpPr txBox="1"/>
          <p:nvPr/>
        </p:nvSpPr>
        <p:spPr>
          <a:xfrm>
            <a:off x="1120775" y="1252537"/>
            <a:ext cx="1649412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Copies of gene</a:t>
            </a:r>
            <a:endParaRPr sz="1800" b="0" i="0" u="none" strike="noStrike" cap="none"/>
          </a:p>
        </p:txBody>
      </p:sp>
      <p:sp>
        <p:nvSpPr>
          <p:cNvPr id="2221" name="Google Shape;2221;p134"/>
          <p:cNvSpPr txBox="1"/>
          <p:nvPr/>
        </p:nvSpPr>
        <p:spPr>
          <a:xfrm>
            <a:off x="2132012" y="525462"/>
            <a:ext cx="877887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</a:t>
            </a:r>
            <a:endParaRPr sz="1800" b="0" i="0" u="none" strike="noStrike" cap="none"/>
          </a:p>
        </p:txBody>
      </p:sp>
      <p:sp>
        <p:nvSpPr>
          <p:cNvPr id="2222" name="Google Shape;2222;p134"/>
          <p:cNvSpPr txBox="1"/>
          <p:nvPr/>
        </p:nvSpPr>
        <p:spPr>
          <a:xfrm>
            <a:off x="993775" y="6010275"/>
            <a:ext cx="302101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used to alter bacteria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cleaning up toxic waste</a:t>
            </a:r>
            <a:endParaRPr sz="1800" b="0" i="0" u="none" strike="noStrike" cap="none"/>
          </a:p>
        </p:txBody>
      </p:sp>
      <p:sp>
        <p:nvSpPr>
          <p:cNvPr id="2223" name="Google Shape;2223;p134"/>
          <p:cNvSpPr txBox="1"/>
          <p:nvPr/>
        </p:nvSpPr>
        <p:spPr>
          <a:xfrm>
            <a:off x="1109662" y="3538537"/>
            <a:ext cx="2673350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for pest resistance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inserted into plants</a:t>
            </a:r>
            <a:endParaRPr sz="1800" b="0" i="0" u="none" strike="noStrike" cap="none"/>
          </a:p>
        </p:txBody>
      </p:sp>
      <p:sp>
        <p:nvSpPr>
          <p:cNvPr id="2224" name="Google Shape;2224;p134"/>
          <p:cNvSpPr txBox="1"/>
          <p:nvPr/>
        </p:nvSpPr>
        <p:spPr>
          <a:xfrm>
            <a:off x="4460875" y="6002337"/>
            <a:ext cx="3214687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dissolves blood clots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heart attack therapy</a:t>
            </a:r>
            <a:endParaRPr sz="1800" b="0" i="0" u="none" strike="noStrike" cap="none"/>
          </a:p>
        </p:txBody>
      </p:sp>
      <p:sp>
        <p:nvSpPr>
          <p:cNvPr id="2225" name="Google Shape;2225;p134"/>
          <p:cNvSpPr txBox="1"/>
          <p:nvPr/>
        </p:nvSpPr>
        <p:spPr>
          <a:xfrm>
            <a:off x="5873750" y="720725"/>
            <a:ext cx="234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expressed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gene of interest</a:t>
            </a:r>
            <a:endParaRPr sz="1800" b="0" i="0" u="none" strike="noStrike" cap="none"/>
          </a:p>
        </p:txBody>
      </p:sp>
      <p:sp>
        <p:nvSpPr>
          <p:cNvPr id="2226" name="Google Shape;2226;p134"/>
          <p:cNvSpPr txBox="1"/>
          <p:nvPr/>
        </p:nvSpPr>
        <p:spPr>
          <a:xfrm>
            <a:off x="4692650" y="3541712"/>
            <a:ext cx="2719387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growth hormone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treats stunted growth</a:t>
            </a:r>
            <a:endParaRPr sz="1800" b="0" i="0" u="none" strike="noStrike" cap="none"/>
          </a:p>
        </p:txBody>
      </p:sp>
      <p:sp>
        <p:nvSpPr>
          <p:cNvPr id="2227" name="Google Shape;2227;p134"/>
          <p:cNvSpPr txBox="1"/>
          <p:nvPr/>
        </p:nvSpPr>
        <p:spPr>
          <a:xfrm>
            <a:off x="5575300" y="1374775"/>
            <a:ext cx="1949450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harvested</a:t>
            </a:r>
            <a:endParaRPr sz="1800" b="0" i="0" u="none" strike="noStrike" cap="none"/>
          </a:p>
        </p:txBody>
      </p:sp>
      <p:sp>
        <p:nvSpPr>
          <p:cNvPr id="2228" name="Google Shape;2228;p134"/>
          <p:cNvSpPr txBox="1"/>
          <p:nvPr/>
        </p:nvSpPr>
        <p:spPr>
          <a:xfrm>
            <a:off x="3735387" y="2125662"/>
            <a:ext cx="1347787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various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1800" b="0" i="0" u="none" strike="noStrike" cap="none"/>
          </a:p>
        </p:txBody>
      </p:sp>
      <p:cxnSp>
        <p:nvCxnSpPr>
          <p:cNvPr id="2229" name="Google Shape;2229;p134"/>
          <p:cNvCxnSpPr/>
          <p:nvPr/>
        </p:nvCxnSpPr>
        <p:spPr>
          <a:xfrm rot="10800000">
            <a:off x="3059112" y="679450"/>
            <a:ext cx="585787" cy="825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30" name="Google Shape;2230;p134"/>
          <p:cNvCxnSpPr/>
          <p:nvPr/>
        </p:nvCxnSpPr>
        <p:spPr>
          <a:xfrm>
            <a:off x="5195887" y="663575"/>
            <a:ext cx="614362" cy="1730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231" name="Google Shape;2231;p134"/>
          <p:cNvGrpSpPr/>
          <p:nvPr/>
        </p:nvGrpSpPr>
        <p:grpSpPr>
          <a:xfrm>
            <a:off x="3419475" y="2149475"/>
            <a:ext cx="249237" cy="246062"/>
            <a:chOff x="3419475" y="2149475"/>
            <a:chExt cx="249237" cy="246062"/>
          </a:xfrm>
        </p:grpSpPr>
        <p:sp>
          <p:nvSpPr>
            <p:cNvPr id="2232" name="Google Shape;2232;p134"/>
            <p:cNvSpPr/>
            <p:nvPr/>
          </p:nvSpPr>
          <p:spPr>
            <a:xfrm>
              <a:off x="3419475" y="2149475"/>
              <a:ext cx="249237" cy="2460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4"/>
            <p:cNvSpPr txBox="1"/>
            <p:nvPr/>
          </p:nvSpPr>
          <p:spPr>
            <a:xfrm>
              <a:off x="3487737" y="2154237"/>
              <a:ext cx="14128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135"/>
          <p:cNvSpPr txBox="1"/>
          <p:nvPr/>
        </p:nvSpPr>
        <p:spPr>
          <a:xfrm>
            <a:off x="63500" y="1254125"/>
            <a:ext cx="8686800" cy="52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production of multiple copies of a single gene is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cloning 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cloning is useful to make many copies of a gene and to produce a protein product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ability to amplify many copies of a gene is crucial for applications involving a single gene</a:t>
            </a:r>
            <a:endParaRPr sz="1800" b="0" i="0" u="none" strike="noStrike" cap="none"/>
          </a:p>
        </p:txBody>
      </p:sp>
      <p:cxnSp>
        <p:nvCxnSpPr>
          <p:cNvPr id="2240" name="Google Shape;2240;p13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41" name="Google Shape;2241;p13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93662" y="157162"/>
            <a:ext cx="8961437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That Viral DNA Can Program Cells</a:t>
            </a:r>
            <a:endParaRPr sz="1800" b="0" i="0" u="none" strike="noStrike" cap="none"/>
          </a:p>
        </p:txBody>
      </p:sp>
      <p:sp>
        <p:nvSpPr>
          <p:cNvPr id="187" name="Google Shape;187;p35"/>
          <p:cNvSpPr txBox="1"/>
          <p:nvPr/>
        </p:nvSpPr>
        <p:spPr>
          <a:xfrm>
            <a:off x="55562" y="1250950"/>
            <a:ext cx="8724900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evidence for DNA as the genetic material came from studies of viruses that infect bacteria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viruses,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bacteriophages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phages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are widely used in molecular genetics research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virus is DNA (or RNA) enclosed by a protective protein coat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Viruses must infect cells and take over the cells’ metabolic machinery in order to reproduce</a:t>
            </a:r>
            <a:endParaRPr sz="1800" b="0" i="0" u="none" strike="noStrike" cap="none"/>
          </a:p>
        </p:txBody>
      </p:sp>
      <p:cxnSp>
        <p:nvCxnSpPr>
          <p:cNvPr id="188" name="Google Shape;188;p3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" name="Google Shape;189;p3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/>
          <p:nvPr/>
        </p:nvSpPr>
        <p:spPr>
          <a:xfrm>
            <a:off x="3360737" y="6051550"/>
            <a:ext cx="39004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Phage T2 Reproduction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136"/>
          <p:cNvSpPr txBox="1"/>
          <p:nvPr/>
        </p:nvSpPr>
        <p:spPr>
          <a:xfrm>
            <a:off x="25400" y="177800"/>
            <a:ext cx="850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Restriction Enzymes to Make Recombinant DNA</a:t>
            </a:r>
            <a:endParaRPr sz="1800" b="0" i="0" u="none" strike="noStrike" cap="none"/>
          </a:p>
        </p:txBody>
      </p:sp>
      <p:sp>
        <p:nvSpPr>
          <p:cNvPr id="2248" name="Google Shape;2248;p136"/>
          <p:cNvSpPr txBox="1"/>
          <p:nvPr/>
        </p:nvSpPr>
        <p:spPr>
          <a:xfrm>
            <a:off x="55562" y="1339850"/>
            <a:ext cx="8699500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enzymes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DNA molecules at specific DNA sequences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sites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restriction enzyme usually makes many cuts, yielding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 fragments</a:t>
            </a:r>
            <a:endParaRPr sz="1800" b="0" i="0" u="none" strike="noStrike" cap="none"/>
          </a:p>
        </p:txBody>
      </p:sp>
      <p:cxnSp>
        <p:nvCxnSpPr>
          <p:cNvPr id="2249" name="Google Shape;2249;p136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50" name="Google Shape;2250;p13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" name="Google Shape;2256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87" y="136525"/>
            <a:ext cx="6243637" cy="639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57" name="Google Shape;2257;p13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13.23-1</a:t>
            </a:r>
            <a:endParaRPr sz="1800" b="0" i="0" u="none" strike="noStrike" cap="none"/>
          </a:p>
        </p:txBody>
      </p:sp>
      <p:sp>
        <p:nvSpPr>
          <p:cNvPr id="2258" name="Google Shape;2258;p137"/>
          <p:cNvSpPr txBox="1"/>
          <p:nvPr/>
        </p:nvSpPr>
        <p:spPr>
          <a:xfrm>
            <a:off x="1828800" y="1185862"/>
            <a:ext cx="267335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enzyme cuts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sugar-phosphate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backbones.</a:t>
            </a:r>
            <a:endParaRPr sz="1800" b="0" i="0" u="none" strike="noStrike" cap="none"/>
          </a:p>
        </p:txBody>
      </p:sp>
      <p:sp>
        <p:nvSpPr>
          <p:cNvPr id="2259" name="Google Shape;2259;p137"/>
          <p:cNvSpPr txBox="1"/>
          <p:nvPr/>
        </p:nvSpPr>
        <p:spPr>
          <a:xfrm>
            <a:off x="4298950" y="97155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260" name="Google Shape;2260;p137"/>
          <p:cNvSpPr txBox="1"/>
          <p:nvPr/>
        </p:nvSpPr>
        <p:spPr>
          <a:xfrm>
            <a:off x="4295775" y="45561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261" name="Google Shape;2261;p137"/>
          <p:cNvSpPr txBox="1"/>
          <p:nvPr/>
        </p:nvSpPr>
        <p:spPr>
          <a:xfrm>
            <a:off x="4564062" y="117475"/>
            <a:ext cx="1649412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site</a:t>
            </a:r>
            <a:endParaRPr sz="1800" b="0" i="0" u="none" strike="noStrike" cap="none"/>
          </a:p>
        </p:txBody>
      </p:sp>
      <p:sp>
        <p:nvSpPr>
          <p:cNvPr id="2262" name="Google Shape;2262;p137"/>
          <p:cNvSpPr txBox="1"/>
          <p:nvPr/>
        </p:nvSpPr>
        <p:spPr>
          <a:xfrm>
            <a:off x="3644900" y="635000"/>
            <a:ext cx="576262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</p:txBody>
      </p:sp>
      <p:sp>
        <p:nvSpPr>
          <p:cNvPr id="2263" name="Google Shape;2263;p137"/>
          <p:cNvSpPr txBox="1"/>
          <p:nvPr/>
        </p:nvSpPr>
        <p:spPr>
          <a:xfrm>
            <a:off x="6330950" y="4603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264" name="Google Shape;2264;p137"/>
          <p:cNvSpPr txBox="1"/>
          <p:nvPr/>
        </p:nvSpPr>
        <p:spPr>
          <a:xfrm>
            <a:off x="6327775" y="97155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265" name="Google Shape;2265;p137"/>
          <p:cNvSpPr txBox="1"/>
          <p:nvPr/>
        </p:nvSpPr>
        <p:spPr>
          <a:xfrm>
            <a:off x="5461000" y="2657475"/>
            <a:ext cx="11842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Sticky end</a:t>
            </a:r>
            <a:endParaRPr sz="1800" b="0" i="0" u="none" strike="noStrike" cap="none"/>
          </a:p>
        </p:txBody>
      </p:sp>
      <p:sp>
        <p:nvSpPr>
          <p:cNvPr id="2266" name="Google Shape;2266;p137"/>
          <p:cNvSpPr txBox="1"/>
          <p:nvPr/>
        </p:nvSpPr>
        <p:spPr>
          <a:xfrm>
            <a:off x="3887787" y="26050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267" name="Google Shape;2267;p137"/>
          <p:cNvSpPr txBox="1"/>
          <p:nvPr/>
        </p:nvSpPr>
        <p:spPr>
          <a:xfrm>
            <a:off x="3841750" y="207962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268" name="Google Shape;2268;p137"/>
          <p:cNvSpPr txBox="1"/>
          <p:nvPr/>
        </p:nvSpPr>
        <p:spPr>
          <a:xfrm>
            <a:off x="4576762" y="19827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269" name="Google Shape;2269;p137"/>
          <p:cNvSpPr txBox="1"/>
          <p:nvPr/>
        </p:nvSpPr>
        <p:spPr>
          <a:xfrm>
            <a:off x="5073650" y="24431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270" name="Google Shape;2270;p137"/>
          <p:cNvSpPr txBox="1"/>
          <p:nvPr/>
        </p:nvSpPr>
        <p:spPr>
          <a:xfrm>
            <a:off x="5967412" y="25050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271" name="Google Shape;2271;p137"/>
          <p:cNvSpPr txBox="1"/>
          <p:nvPr/>
        </p:nvSpPr>
        <p:spPr>
          <a:xfrm>
            <a:off x="5580062" y="19383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272" name="Google Shape;2272;p137"/>
          <p:cNvSpPr txBox="1"/>
          <p:nvPr/>
        </p:nvSpPr>
        <p:spPr>
          <a:xfrm>
            <a:off x="6791325" y="206692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273" name="Google Shape;2273;p137"/>
          <p:cNvSpPr txBox="1"/>
          <p:nvPr/>
        </p:nvSpPr>
        <p:spPr>
          <a:xfrm>
            <a:off x="6707187" y="25828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274" name="Google Shape;2274;p137"/>
          <p:cNvSpPr txBox="1"/>
          <p:nvPr/>
        </p:nvSpPr>
        <p:spPr>
          <a:xfrm>
            <a:off x="501650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275" name="Google Shape;2275;p137"/>
          <p:cNvSpPr txBox="1"/>
          <p:nvPr/>
        </p:nvSpPr>
        <p:spPr>
          <a:xfrm>
            <a:off x="561975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276" name="Google Shape;2276;p137"/>
          <p:cNvSpPr txBox="1"/>
          <p:nvPr/>
        </p:nvSpPr>
        <p:spPr>
          <a:xfrm>
            <a:off x="5019675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277" name="Google Shape;2277;p137"/>
          <p:cNvSpPr txBox="1"/>
          <p:nvPr/>
        </p:nvSpPr>
        <p:spPr>
          <a:xfrm>
            <a:off x="5629275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278" name="Google Shape;2278;p137"/>
          <p:cNvSpPr txBox="1"/>
          <p:nvPr/>
        </p:nvSpPr>
        <p:spPr>
          <a:xfrm>
            <a:off x="514985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79" name="Google Shape;2279;p137"/>
          <p:cNvSpPr txBox="1"/>
          <p:nvPr/>
        </p:nvSpPr>
        <p:spPr>
          <a:xfrm>
            <a:off x="5292725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80" name="Google Shape;2280;p137"/>
          <p:cNvSpPr txBox="1"/>
          <p:nvPr/>
        </p:nvSpPr>
        <p:spPr>
          <a:xfrm>
            <a:off x="515620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81" name="Google Shape;2281;p137"/>
          <p:cNvSpPr txBox="1"/>
          <p:nvPr/>
        </p:nvSpPr>
        <p:spPr>
          <a:xfrm>
            <a:off x="528320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82" name="Google Shape;2282;p137"/>
          <p:cNvSpPr txBox="1"/>
          <p:nvPr/>
        </p:nvSpPr>
        <p:spPr>
          <a:xfrm>
            <a:off x="539115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83" name="Google Shape;2283;p137"/>
          <p:cNvSpPr txBox="1"/>
          <p:nvPr/>
        </p:nvSpPr>
        <p:spPr>
          <a:xfrm>
            <a:off x="551815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84" name="Google Shape;2284;p137"/>
          <p:cNvSpPr txBox="1"/>
          <p:nvPr/>
        </p:nvSpPr>
        <p:spPr>
          <a:xfrm>
            <a:off x="5400675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85" name="Google Shape;2285;p137"/>
          <p:cNvSpPr txBox="1"/>
          <p:nvPr/>
        </p:nvSpPr>
        <p:spPr>
          <a:xfrm>
            <a:off x="551180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86" name="Google Shape;2286;p137"/>
          <p:cNvSpPr txBox="1"/>
          <p:nvPr/>
        </p:nvSpPr>
        <p:spPr>
          <a:xfrm>
            <a:off x="4578350" y="21621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287" name="Google Shape;2287;p137"/>
          <p:cNvSpPr txBox="1"/>
          <p:nvPr/>
        </p:nvSpPr>
        <p:spPr>
          <a:xfrm>
            <a:off x="6022975" y="23368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288" name="Google Shape;2288;p137"/>
          <p:cNvSpPr txBox="1"/>
          <p:nvPr/>
        </p:nvSpPr>
        <p:spPr>
          <a:xfrm>
            <a:off x="4603750" y="233362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289" name="Google Shape;2289;p137"/>
          <p:cNvSpPr txBox="1"/>
          <p:nvPr/>
        </p:nvSpPr>
        <p:spPr>
          <a:xfrm rot="420000">
            <a:off x="6061075" y="21701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290" name="Google Shape;2290;p137"/>
          <p:cNvSpPr txBox="1"/>
          <p:nvPr/>
        </p:nvSpPr>
        <p:spPr>
          <a:xfrm rot="360000">
            <a:off x="5595937" y="2117725"/>
            <a:ext cx="119062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91" name="Google Shape;2291;p137"/>
          <p:cNvSpPr txBox="1"/>
          <p:nvPr/>
        </p:nvSpPr>
        <p:spPr>
          <a:xfrm rot="-420000">
            <a:off x="4848225" y="23050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92" name="Google Shape;2292;p137"/>
          <p:cNvSpPr txBox="1"/>
          <p:nvPr/>
        </p:nvSpPr>
        <p:spPr>
          <a:xfrm rot="-420000">
            <a:off x="4733925" y="232092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93" name="Google Shape;2293;p137"/>
          <p:cNvSpPr txBox="1"/>
          <p:nvPr/>
        </p:nvSpPr>
        <p:spPr>
          <a:xfrm rot="300000">
            <a:off x="5721350" y="21336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94" name="Google Shape;2294;p137"/>
          <p:cNvSpPr txBox="1"/>
          <p:nvPr/>
        </p:nvSpPr>
        <p:spPr>
          <a:xfrm rot="-420000">
            <a:off x="4953000" y="22923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95" name="Google Shape;2295;p137"/>
          <p:cNvSpPr txBox="1"/>
          <p:nvPr/>
        </p:nvSpPr>
        <p:spPr>
          <a:xfrm rot="300000">
            <a:off x="5943600" y="21574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96" name="Google Shape;2296;p137"/>
          <p:cNvSpPr txBox="1"/>
          <p:nvPr/>
        </p:nvSpPr>
        <p:spPr>
          <a:xfrm rot="360000">
            <a:off x="5835650" y="21494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297" name="Google Shape;2297;p137"/>
          <p:cNvSpPr txBox="1"/>
          <p:nvPr/>
        </p:nvSpPr>
        <p:spPr>
          <a:xfrm rot="-420000">
            <a:off x="5073650" y="22764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298" name="Google Shape;2298;p137"/>
          <p:cNvSpPr/>
          <p:nvPr/>
        </p:nvSpPr>
        <p:spPr>
          <a:xfrm rot="-5400000">
            <a:off x="5307806" y="67468"/>
            <a:ext cx="141287" cy="746125"/>
          </a:xfrm>
          <a:prstGeom prst="rightBrace">
            <a:avLst>
              <a:gd name="adj1" fmla="val 1562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137"/>
          <p:cNvSpPr/>
          <p:nvPr/>
        </p:nvSpPr>
        <p:spPr>
          <a:xfrm rot="5700000">
            <a:off x="5699125" y="2178050"/>
            <a:ext cx="152400" cy="425450"/>
          </a:xfrm>
          <a:prstGeom prst="rightBrace">
            <a:avLst>
              <a:gd name="adj1" fmla="val 2419"/>
              <a:gd name="adj2" fmla="val 10656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0" name="Google Shape;2300;p137"/>
          <p:cNvCxnSpPr/>
          <p:nvPr/>
        </p:nvCxnSpPr>
        <p:spPr>
          <a:xfrm flipH="1">
            <a:off x="5746750" y="2444750"/>
            <a:ext cx="28575" cy="215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301" name="Google Shape;2301;p137"/>
          <p:cNvGrpSpPr/>
          <p:nvPr/>
        </p:nvGrpSpPr>
        <p:grpSpPr>
          <a:xfrm>
            <a:off x="1495425" y="1196975"/>
            <a:ext cx="279400" cy="266700"/>
            <a:chOff x="1495425" y="1196975"/>
            <a:chExt cx="279400" cy="266700"/>
          </a:xfrm>
        </p:grpSpPr>
        <p:sp>
          <p:nvSpPr>
            <p:cNvPr id="2302" name="Google Shape;2302;p137"/>
            <p:cNvSpPr/>
            <p:nvPr/>
          </p:nvSpPr>
          <p:spPr>
            <a:xfrm>
              <a:off x="1495425" y="1196975"/>
              <a:ext cx="279400" cy="2667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7"/>
            <p:cNvSpPr txBox="1"/>
            <p:nvPr/>
          </p:nvSpPr>
          <p:spPr>
            <a:xfrm>
              <a:off x="1574800" y="1217612"/>
              <a:ext cx="10953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9" name="Google Shape;2309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87" y="136525"/>
            <a:ext cx="6243637" cy="64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p13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13.23-2</a:t>
            </a:r>
            <a:endParaRPr sz="1800" b="0" i="0" u="none" strike="noStrike" cap="none"/>
          </a:p>
        </p:txBody>
      </p:sp>
      <p:sp>
        <p:nvSpPr>
          <p:cNvPr id="2311" name="Google Shape;2311;p138"/>
          <p:cNvSpPr txBox="1"/>
          <p:nvPr/>
        </p:nvSpPr>
        <p:spPr>
          <a:xfrm>
            <a:off x="1828800" y="1185862"/>
            <a:ext cx="267335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enzyme cuts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sugar-phosphate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backbones.</a:t>
            </a:r>
            <a:endParaRPr sz="1800" b="0" i="0" u="none" strike="noStrike" cap="none"/>
          </a:p>
        </p:txBody>
      </p:sp>
      <p:sp>
        <p:nvSpPr>
          <p:cNvPr id="2312" name="Google Shape;2312;p138"/>
          <p:cNvSpPr txBox="1"/>
          <p:nvPr/>
        </p:nvSpPr>
        <p:spPr>
          <a:xfrm>
            <a:off x="4298950" y="97155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13" name="Google Shape;2313;p138"/>
          <p:cNvSpPr txBox="1"/>
          <p:nvPr/>
        </p:nvSpPr>
        <p:spPr>
          <a:xfrm>
            <a:off x="4295775" y="45561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14" name="Google Shape;2314;p138"/>
          <p:cNvSpPr txBox="1"/>
          <p:nvPr/>
        </p:nvSpPr>
        <p:spPr>
          <a:xfrm>
            <a:off x="3644900" y="635000"/>
            <a:ext cx="576262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</p:txBody>
      </p:sp>
      <p:sp>
        <p:nvSpPr>
          <p:cNvPr id="2315" name="Google Shape;2315;p138"/>
          <p:cNvSpPr txBox="1"/>
          <p:nvPr/>
        </p:nvSpPr>
        <p:spPr>
          <a:xfrm>
            <a:off x="6330950" y="4603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16" name="Google Shape;2316;p138"/>
          <p:cNvSpPr txBox="1"/>
          <p:nvPr/>
        </p:nvSpPr>
        <p:spPr>
          <a:xfrm>
            <a:off x="6327775" y="97155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17" name="Google Shape;2317;p138"/>
          <p:cNvSpPr txBox="1"/>
          <p:nvPr/>
        </p:nvSpPr>
        <p:spPr>
          <a:xfrm>
            <a:off x="1830387" y="3100387"/>
            <a:ext cx="2690812" cy="11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fragment added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another molecule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by same enzyme.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pairing occurs.</a:t>
            </a:r>
            <a:endParaRPr sz="1800" b="0" i="0" u="none" strike="noStrike" cap="none"/>
          </a:p>
        </p:txBody>
      </p:sp>
      <p:sp>
        <p:nvSpPr>
          <p:cNvPr id="2318" name="Google Shape;2318;p138"/>
          <p:cNvSpPr txBox="1"/>
          <p:nvPr/>
        </p:nvSpPr>
        <p:spPr>
          <a:xfrm>
            <a:off x="5461000" y="2657475"/>
            <a:ext cx="11842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Sticky end</a:t>
            </a:r>
            <a:endParaRPr sz="1800" b="0" i="0" u="none" strike="noStrike" cap="none"/>
          </a:p>
        </p:txBody>
      </p:sp>
      <p:sp>
        <p:nvSpPr>
          <p:cNvPr id="2319" name="Google Shape;2319;p138"/>
          <p:cNvSpPr txBox="1"/>
          <p:nvPr/>
        </p:nvSpPr>
        <p:spPr>
          <a:xfrm>
            <a:off x="3957637" y="5100637"/>
            <a:ext cx="29368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possible combination</a:t>
            </a:r>
            <a:endParaRPr sz="1800" b="0" i="0" u="none" strike="noStrike" cap="none"/>
          </a:p>
        </p:txBody>
      </p:sp>
      <p:sp>
        <p:nvSpPr>
          <p:cNvPr id="2320" name="Google Shape;2320;p138"/>
          <p:cNvSpPr txBox="1"/>
          <p:nvPr/>
        </p:nvSpPr>
        <p:spPr>
          <a:xfrm>
            <a:off x="3887787" y="26050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21" name="Google Shape;2321;p138"/>
          <p:cNvSpPr txBox="1"/>
          <p:nvPr/>
        </p:nvSpPr>
        <p:spPr>
          <a:xfrm>
            <a:off x="3841750" y="207962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22" name="Google Shape;2322;p138"/>
          <p:cNvSpPr txBox="1"/>
          <p:nvPr/>
        </p:nvSpPr>
        <p:spPr>
          <a:xfrm>
            <a:off x="4576762" y="19827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23" name="Google Shape;2323;p138"/>
          <p:cNvSpPr txBox="1"/>
          <p:nvPr/>
        </p:nvSpPr>
        <p:spPr>
          <a:xfrm>
            <a:off x="5073650" y="24431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24" name="Google Shape;2324;p138"/>
          <p:cNvSpPr txBox="1"/>
          <p:nvPr/>
        </p:nvSpPr>
        <p:spPr>
          <a:xfrm>
            <a:off x="5967412" y="25050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25" name="Google Shape;2325;p138"/>
          <p:cNvSpPr txBox="1"/>
          <p:nvPr/>
        </p:nvSpPr>
        <p:spPr>
          <a:xfrm>
            <a:off x="5580062" y="19383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26" name="Google Shape;2326;p138"/>
          <p:cNvSpPr txBox="1"/>
          <p:nvPr/>
        </p:nvSpPr>
        <p:spPr>
          <a:xfrm>
            <a:off x="6791325" y="206692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27" name="Google Shape;2327;p138"/>
          <p:cNvSpPr txBox="1"/>
          <p:nvPr/>
        </p:nvSpPr>
        <p:spPr>
          <a:xfrm>
            <a:off x="6707187" y="25828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28" name="Google Shape;2328;p138"/>
          <p:cNvSpPr txBox="1"/>
          <p:nvPr/>
        </p:nvSpPr>
        <p:spPr>
          <a:xfrm>
            <a:off x="6149975" y="347662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29" name="Google Shape;2329;p138"/>
          <p:cNvSpPr txBox="1"/>
          <p:nvPr/>
        </p:nvSpPr>
        <p:spPr>
          <a:xfrm>
            <a:off x="5757862" y="290830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30" name="Google Shape;2330;p138"/>
          <p:cNvSpPr txBox="1"/>
          <p:nvPr/>
        </p:nvSpPr>
        <p:spPr>
          <a:xfrm>
            <a:off x="7115175" y="30622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31" name="Google Shape;2331;p138"/>
          <p:cNvSpPr txBox="1"/>
          <p:nvPr/>
        </p:nvSpPr>
        <p:spPr>
          <a:xfrm>
            <a:off x="7493000" y="36274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32" name="Google Shape;2332;p138"/>
          <p:cNvSpPr txBox="1"/>
          <p:nvPr/>
        </p:nvSpPr>
        <p:spPr>
          <a:xfrm>
            <a:off x="6508750" y="495776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33" name="Google Shape;2333;p138"/>
          <p:cNvSpPr txBox="1"/>
          <p:nvPr/>
        </p:nvSpPr>
        <p:spPr>
          <a:xfrm>
            <a:off x="6315075" y="495935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34" name="Google Shape;2334;p138"/>
          <p:cNvSpPr txBox="1"/>
          <p:nvPr/>
        </p:nvSpPr>
        <p:spPr>
          <a:xfrm>
            <a:off x="7216775" y="44227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35" name="Google Shape;2335;p138"/>
          <p:cNvSpPr txBox="1"/>
          <p:nvPr/>
        </p:nvSpPr>
        <p:spPr>
          <a:xfrm>
            <a:off x="7213600" y="49577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36" name="Google Shape;2336;p138"/>
          <p:cNvSpPr txBox="1"/>
          <p:nvPr/>
        </p:nvSpPr>
        <p:spPr>
          <a:xfrm>
            <a:off x="3657600" y="495776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37" name="Google Shape;2337;p138"/>
          <p:cNvSpPr txBox="1"/>
          <p:nvPr/>
        </p:nvSpPr>
        <p:spPr>
          <a:xfrm>
            <a:off x="3654425" y="44227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38" name="Google Shape;2338;p138"/>
          <p:cNvSpPr txBox="1"/>
          <p:nvPr/>
        </p:nvSpPr>
        <p:spPr>
          <a:xfrm>
            <a:off x="4410075" y="44211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39" name="Google Shape;2339;p138"/>
          <p:cNvSpPr txBox="1"/>
          <p:nvPr/>
        </p:nvSpPr>
        <p:spPr>
          <a:xfrm>
            <a:off x="4906962" y="49561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40" name="Google Shape;2340;p138"/>
          <p:cNvSpPr txBox="1"/>
          <p:nvPr/>
        </p:nvSpPr>
        <p:spPr>
          <a:xfrm>
            <a:off x="5842000" y="442595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41" name="Google Shape;2341;p138"/>
          <p:cNvSpPr txBox="1"/>
          <p:nvPr/>
        </p:nvSpPr>
        <p:spPr>
          <a:xfrm>
            <a:off x="4568825" y="44227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42" name="Google Shape;2342;p138"/>
          <p:cNvSpPr txBox="1"/>
          <p:nvPr/>
        </p:nvSpPr>
        <p:spPr>
          <a:xfrm>
            <a:off x="5100637" y="495776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343" name="Google Shape;2343;p138"/>
          <p:cNvSpPr txBox="1"/>
          <p:nvPr/>
        </p:nvSpPr>
        <p:spPr>
          <a:xfrm>
            <a:off x="5999162" y="44227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44" name="Google Shape;2344;p138"/>
          <p:cNvSpPr/>
          <p:nvPr/>
        </p:nvSpPr>
        <p:spPr>
          <a:xfrm rot="5700000">
            <a:off x="5699125" y="2178050"/>
            <a:ext cx="152400" cy="425450"/>
          </a:xfrm>
          <a:prstGeom prst="rightBrace">
            <a:avLst>
              <a:gd name="adj1" fmla="val 2419"/>
              <a:gd name="adj2" fmla="val 10656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5" name="Google Shape;2345;p138"/>
          <p:cNvCxnSpPr/>
          <p:nvPr/>
        </p:nvCxnSpPr>
        <p:spPr>
          <a:xfrm flipH="1">
            <a:off x="5746750" y="2444750"/>
            <a:ext cx="28575" cy="215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46" name="Google Shape;2346;p138"/>
          <p:cNvSpPr txBox="1"/>
          <p:nvPr/>
        </p:nvSpPr>
        <p:spPr>
          <a:xfrm>
            <a:off x="6194425" y="33131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47" name="Google Shape;2347;p138"/>
          <p:cNvSpPr txBox="1"/>
          <p:nvPr/>
        </p:nvSpPr>
        <p:spPr>
          <a:xfrm rot="180000">
            <a:off x="6232525" y="31448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48" name="Google Shape;2348;p138"/>
          <p:cNvSpPr txBox="1"/>
          <p:nvPr/>
        </p:nvSpPr>
        <p:spPr>
          <a:xfrm rot="360000">
            <a:off x="5762625" y="308768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49" name="Google Shape;2349;p138"/>
          <p:cNvSpPr txBox="1"/>
          <p:nvPr/>
        </p:nvSpPr>
        <p:spPr>
          <a:xfrm rot="360000">
            <a:off x="5892800" y="31067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50" name="Google Shape;2350;p138"/>
          <p:cNvSpPr txBox="1"/>
          <p:nvPr/>
        </p:nvSpPr>
        <p:spPr>
          <a:xfrm rot="240000">
            <a:off x="6127750" y="312896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51" name="Google Shape;2351;p138"/>
          <p:cNvSpPr txBox="1"/>
          <p:nvPr/>
        </p:nvSpPr>
        <p:spPr>
          <a:xfrm rot="180000">
            <a:off x="6010275" y="311626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52" name="Google Shape;2352;p138"/>
          <p:cNvSpPr txBox="1"/>
          <p:nvPr/>
        </p:nvSpPr>
        <p:spPr>
          <a:xfrm>
            <a:off x="43815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53" name="Google Shape;2353;p138"/>
          <p:cNvSpPr txBox="1"/>
          <p:nvPr/>
        </p:nvSpPr>
        <p:spPr>
          <a:xfrm>
            <a:off x="507682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54" name="Google Shape;2354;p138"/>
          <p:cNvSpPr txBox="1"/>
          <p:nvPr/>
        </p:nvSpPr>
        <p:spPr>
          <a:xfrm>
            <a:off x="438467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55" name="Google Shape;2355;p138"/>
          <p:cNvSpPr txBox="1"/>
          <p:nvPr/>
        </p:nvSpPr>
        <p:spPr>
          <a:xfrm>
            <a:off x="50800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56" name="Google Shape;2356;p138"/>
          <p:cNvSpPr txBox="1"/>
          <p:nvPr/>
        </p:nvSpPr>
        <p:spPr>
          <a:xfrm>
            <a:off x="456882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57" name="Google Shape;2357;p138"/>
          <p:cNvSpPr txBox="1"/>
          <p:nvPr/>
        </p:nvSpPr>
        <p:spPr>
          <a:xfrm>
            <a:off x="468630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58" name="Google Shape;2358;p138"/>
          <p:cNvSpPr txBox="1"/>
          <p:nvPr/>
        </p:nvSpPr>
        <p:spPr>
          <a:xfrm>
            <a:off x="457835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59" name="Google Shape;2359;p138"/>
          <p:cNvSpPr txBox="1"/>
          <p:nvPr/>
        </p:nvSpPr>
        <p:spPr>
          <a:xfrm>
            <a:off x="468312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60" name="Google Shape;2360;p138"/>
          <p:cNvSpPr txBox="1"/>
          <p:nvPr/>
        </p:nvSpPr>
        <p:spPr>
          <a:xfrm>
            <a:off x="477202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61" name="Google Shape;2361;p138"/>
          <p:cNvSpPr txBox="1"/>
          <p:nvPr/>
        </p:nvSpPr>
        <p:spPr>
          <a:xfrm>
            <a:off x="49022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62" name="Google Shape;2362;p138"/>
          <p:cNvSpPr txBox="1"/>
          <p:nvPr/>
        </p:nvSpPr>
        <p:spPr>
          <a:xfrm>
            <a:off x="478472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63" name="Google Shape;2363;p138"/>
          <p:cNvSpPr txBox="1"/>
          <p:nvPr/>
        </p:nvSpPr>
        <p:spPr>
          <a:xfrm>
            <a:off x="489267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64" name="Google Shape;2364;p138"/>
          <p:cNvSpPr txBox="1"/>
          <p:nvPr/>
        </p:nvSpPr>
        <p:spPr>
          <a:xfrm>
            <a:off x="581977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65" name="Google Shape;2365;p138"/>
          <p:cNvSpPr txBox="1"/>
          <p:nvPr/>
        </p:nvSpPr>
        <p:spPr>
          <a:xfrm>
            <a:off x="651510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66" name="Google Shape;2366;p138"/>
          <p:cNvSpPr txBox="1"/>
          <p:nvPr/>
        </p:nvSpPr>
        <p:spPr>
          <a:xfrm>
            <a:off x="582295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67" name="Google Shape;2367;p138"/>
          <p:cNvSpPr txBox="1"/>
          <p:nvPr/>
        </p:nvSpPr>
        <p:spPr>
          <a:xfrm>
            <a:off x="651827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68" name="Google Shape;2368;p138"/>
          <p:cNvSpPr txBox="1"/>
          <p:nvPr/>
        </p:nvSpPr>
        <p:spPr>
          <a:xfrm>
            <a:off x="60071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69" name="Google Shape;2369;p138"/>
          <p:cNvSpPr txBox="1"/>
          <p:nvPr/>
        </p:nvSpPr>
        <p:spPr>
          <a:xfrm>
            <a:off x="612457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70" name="Google Shape;2370;p138"/>
          <p:cNvSpPr txBox="1"/>
          <p:nvPr/>
        </p:nvSpPr>
        <p:spPr>
          <a:xfrm>
            <a:off x="601662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71" name="Google Shape;2371;p138"/>
          <p:cNvSpPr txBox="1"/>
          <p:nvPr/>
        </p:nvSpPr>
        <p:spPr>
          <a:xfrm>
            <a:off x="61214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72" name="Google Shape;2372;p138"/>
          <p:cNvSpPr txBox="1"/>
          <p:nvPr/>
        </p:nvSpPr>
        <p:spPr>
          <a:xfrm>
            <a:off x="621030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73" name="Google Shape;2373;p138"/>
          <p:cNvSpPr txBox="1"/>
          <p:nvPr/>
        </p:nvSpPr>
        <p:spPr>
          <a:xfrm>
            <a:off x="634047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74" name="Google Shape;2374;p138"/>
          <p:cNvSpPr txBox="1"/>
          <p:nvPr/>
        </p:nvSpPr>
        <p:spPr>
          <a:xfrm>
            <a:off x="62230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75" name="Google Shape;2375;p138"/>
          <p:cNvSpPr txBox="1"/>
          <p:nvPr/>
        </p:nvSpPr>
        <p:spPr>
          <a:xfrm>
            <a:off x="633095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grpSp>
        <p:nvGrpSpPr>
          <p:cNvPr id="2376" name="Google Shape;2376;p138"/>
          <p:cNvGrpSpPr/>
          <p:nvPr/>
        </p:nvGrpSpPr>
        <p:grpSpPr>
          <a:xfrm>
            <a:off x="1495425" y="1196975"/>
            <a:ext cx="279400" cy="266700"/>
            <a:chOff x="1495425" y="1196975"/>
            <a:chExt cx="279400" cy="266700"/>
          </a:xfrm>
        </p:grpSpPr>
        <p:sp>
          <p:nvSpPr>
            <p:cNvPr id="2377" name="Google Shape;2377;p138"/>
            <p:cNvSpPr/>
            <p:nvPr/>
          </p:nvSpPr>
          <p:spPr>
            <a:xfrm>
              <a:off x="1495425" y="1196975"/>
              <a:ext cx="279400" cy="2667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8"/>
            <p:cNvSpPr txBox="1"/>
            <p:nvPr/>
          </p:nvSpPr>
          <p:spPr>
            <a:xfrm>
              <a:off x="1574800" y="1217612"/>
              <a:ext cx="10953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379" name="Google Shape;2379;p138"/>
          <p:cNvGrpSpPr/>
          <p:nvPr/>
        </p:nvGrpSpPr>
        <p:grpSpPr>
          <a:xfrm>
            <a:off x="1508125" y="3111500"/>
            <a:ext cx="279400" cy="266700"/>
            <a:chOff x="1495425" y="1196975"/>
            <a:chExt cx="279400" cy="266700"/>
          </a:xfrm>
        </p:grpSpPr>
        <p:sp>
          <p:nvSpPr>
            <p:cNvPr id="2380" name="Google Shape;2380;p138"/>
            <p:cNvSpPr/>
            <p:nvPr/>
          </p:nvSpPr>
          <p:spPr>
            <a:xfrm>
              <a:off x="1495425" y="1196975"/>
              <a:ext cx="279400" cy="2667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8"/>
            <p:cNvSpPr txBox="1"/>
            <p:nvPr/>
          </p:nvSpPr>
          <p:spPr>
            <a:xfrm>
              <a:off x="1574800" y="1217612"/>
              <a:ext cx="10953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sp>
        <p:nvSpPr>
          <p:cNvPr id="2382" name="Google Shape;2382;p138"/>
          <p:cNvSpPr txBox="1"/>
          <p:nvPr/>
        </p:nvSpPr>
        <p:spPr>
          <a:xfrm>
            <a:off x="5580062" y="19383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383" name="Google Shape;2383;p138"/>
          <p:cNvSpPr txBox="1"/>
          <p:nvPr/>
        </p:nvSpPr>
        <p:spPr>
          <a:xfrm>
            <a:off x="4564062" y="117475"/>
            <a:ext cx="1649412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site</a:t>
            </a:r>
            <a:endParaRPr sz="1800" b="0" i="0" u="none" strike="noStrike" cap="none"/>
          </a:p>
        </p:txBody>
      </p:sp>
      <p:sp>
        <p:nvSpPr>
          <p:cNvPr id="2384" name="Google Shape;2384;p138"/>
          <p:cNvSpPr txBox="1"/>
          <p:nvPr/>
        </p:nvSpPr>
        <p:spPr>
          <a:xfrm>
            <a:off x="501650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85" name="Google Shape;2385;p138"/>
          <p:cNvSpPr txBox="1"/>
          <p:nvPr/>
        </p:nvSpPr>
        <p:spPr>
          <a:xfrm>
            <a:off x="561975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86" name="Google Shape;2386;p138"/>
          <p:cNvSpPr txBox="1"/>
          <p:nvPr/>
        </p:nvSpPr>
        <p:spPr>
          <a:xfrm>
            <a:off x="5019675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87" name="Google Shape;2387;p138"/>
          <p:cNvSpPr txBox="1"/>
          <p:nvPr/>
        </p:nvSpPr>
        <p:spPr>
          <a:xfrm>
            <a:off x="5629275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88" name="Google Shape;2388;p138"/>
          <p:cNvSpPr txBox="1"/>
          <p:nvPr/>
        </p:nvSpPr>
        <p:spPr>
          <a:xfrm>
            <a:off x="514985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89" name="Google Shape;2389;p138"/>
          <p:cNvSpPr txBox="1"/>
          <p:nvPr/>
        </p:nvSpPr>
        <p:spPr>
          <a:xfrm>
            <a:off x="5292725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90" name="Google Shape;2390;p138"/>
          <p:cNvSpPr txBox="1"/>
          <p:nvPr/>
        </p:nvSpPr>
        <p:spPr>
          <a:xfrm>
            <a:off x="515620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91" name="Google Shape;2391;p138"/>
          <p:cNvSpPr txBox="1"/>
          <p:nvPr/>
        </p:nvSpPr>
        <p:spPr>
          <a:xfrm>
            <a:off x="528320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92" name="Google Shape;2392;p138"/>
          <p:cNvSpPr txBox="1"/>
          <p:nvPr/>
        </p:nvSpPr>
        <p:spPr>
          <a:xfrm>
            <a:off x="539115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93" name="Google Shape;2393;p138"/>
          <p:cNvSpPr txBox="1"/>
          <p:nvPr/>
        </p:nvSpPr>
        <p:spPr>
          <a:xfrm>
            <a:off x="551815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94" name="Google Shape;2394;p138"/>
          <p:cNvSpPr txBox="1"/>
          <p:nvPr/>
        </p:nvSpPr>
        <p:spPr>
          <a:xfrm>
            <a:off x="5400675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395" name="Google Shape;2395;p138"/>
          <p:cNvSpPr txBox="1"/>
          <p:nvPr/>
        </p:nvSpPr>
        <p:spPr>
          <a:xfrm>
            <a:off x="551180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396" name="Google Shape;2396;p138"/>
          <p:cNvSpPr txBox="1"/>
          <p:nvPr/>
        </p:nvSpPr>
        <p:spPr>
          <a:xfrm>
            <a:off x="4578350" y="21621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97" name="Google Shape;2397;p138"/>
          <p:cNvSpPr txBox="1"/>
          <p:nvPr/>
        </p:nvSpPr>
        <p:spPr>
          <a:xfrm>
            <a:off x="6022975" y="23368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398" name="Google Shape;2398;p138"/>
          <p:cNvSpPr txBox="1"/>
          <p:nvPr/>
        </p:nvSpPr>
        <p:spPr>
          <a:xfrm>
            <a:off x="4603750" y="233362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399" name="Google Shape;2399;p138"/>
          <p:cNvSpPr txBox="1"/>
          <p:nvPr/>
        </p:nvSpPr>
        <p:spPr>
          <a:xfrm rot="420000">
            <a:off x="6061075" y="21701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400" name="Google Shape;2400;p138"/>
          <p:cNvSpPr txBox="1"/>
          <p:nvPr/>
        </p:nvSpPr>
        <p:spPr>
          <a:xfrm rot="360000">
            <a:off x="5595937" y="2117725"/>
            <a:ext cx="119062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01" name="Google Shape;2401;p138"/>
          <p:cNvSpPr txBox="1"/>
          <p:nvPr/>
        </p:nvSpPr>
        <p:spPr>
          <a:xfrm rot="-420000">
            <a:off x="4848225" y="23050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02" name="Google Shape;2402;p138"/>
          <p:cNvSpPr txBox="1"/>
          <p:nvPr/>
        </p:nvSpPr>
        <p:spPr>
          <a:xfrm rot="300000">
            <a:off x="5721350" y="21336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03" name="Google Shape;2403;p138"/>
          <p:cNvSpPr txBox="1"/>
          <p:nvPr/>
        </p:nvSpPr>
        <p:spPr>
          <a:xfrm rot="-420000">
            <a:off x="4953000" y="22923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04" name="Google Shape;2404;p138"/>
          <p:cNvSpPr txBox="1"/>
          <p:nvPr/>
        </p:nvSpPr>
        <p:spPr>
          <a:xfrm rot="300000">
            <a:off x="5943600" y="21574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05" name="Google Shape;2405;p138"/>
          <p:cNvSpPr txBox="1"/>
          <p:nvPr/>
        </p:nvSpPr>
        <p:spPr>
          <a:xfrm rot="360000">
            <a:off x="5835650" y="21494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06" name="Google Shape;2406;p138"/>
          <p:cNvSpPr txBox="1"/>
          <p:nvPr/>
        </p:nvSpPr>
        <p:spPr>
          <a:xfrm rot="-420000">
            <a:off x="5073650" y="22764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07" name="Google Shape;2407;p138"/>
          <p:cNvSpPr/>
          <p:nvPr/>
        </p:nvSpPr>
        <p:spPr>
          <a:xfrm rot="-5400000">
            <a:off x="5307806" y="67468"/>
            <a:ext cx="141287" cy="746125"/>
          </a:xfrm>
          <a:prstGeom prst="rightBrace">
            <a:avLst>
              <a:gd name="adj1" fmla="val 1562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138"/>
          <p:cNvSpPr txBox="1"/>
          <p:nvPr/>
        </p:nvSpPr>
        <p:spPr>
          <a:xfrm rot="-420000">
            <a:off x="4733925" y="232092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p13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13.23-3</a:t>
            </a:r>
            <a:endParaRPr sz="1800" b="0" i="0" u="none" strike="noStrike" cap="none"/>
          </a:p>
        </p:txBody>
      </p:sp>
      <p:pic>
        <p:nvPicPr>
          <p:cNvPr id="2415" name="Google Shape;2415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87" y="136525"/>
            <a:ext cx="6243637" cy="64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6" name="Google Shape;2416;p139"/>
          <p:cNvSpPr txBox="1"/>
          <p:nvPr/>
        </p:nvSpPr>
        <p:spPr>
          <a:xfrm>
            <a:off x="1828800" y="1185862"/>
            <a:ext cx="267335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enzyme cuts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sugar-phosphate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backbones.</a:t>
            </a:r>
            <a:endParaRPr sz="1800" b="0" i="0" u="none" strike="noStrike" cap="none"/>
          </a:p>
        </p:txBody>
      </p:sp>
      <p:sp>
        <p:nvSpPr>
          <p:cNvPr id="2417" name="Google Shape;2417;p139"/>
          <p:cNvSpPr txBox="1"/>
          <p:nvPr/>
        </p:nvSpPr>
        <p:spPr>
          <a:xfrm>
            <a:off x="4298950" y="97155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18" name="Google Shape;2418;p139"/>
          <p:cNvSpPr txBox="1"/>
          <p:nvPr/>
        </p:nvSpPr>
        <p:spPr>
          <a:xfrm>
            <a:off x="4295775" y="45561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19" name="Google Shape;2419;p139"/>
          <p:cNvSpPr txBox="1"/>
          <p:nvPr/>
        </p:nvSpPr>
        <p:spPr>
          <a:xfrm>
            <a:off x="3644900" y="635000"/>
            <a:ext cx="576262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</p:txBody>
      </p:sp>
      <p:sp>
        <p:nvSpPr>
          <p:cNvPr id="2420" name="Google Shape;2420;p139"/>
          <p:cNvSpPr txBox="1"/>
          <p:nvPr/>
        </p:nvSpPr>
        <p:spPr>
          <a:xfrm>
            <a:off x="6330950" y="4603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21" name="Google Shape;2421;p139"/>
          <p:cNvSpPr txBox="1"/>
          <p:nvPr/>
        </p:nvSpPr>
        <p:spPr>
          <a:xfrm>
            <a:off x="6327775" y="97155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22" name="Google Shape;2422;p139"/>
          <p:cNvSpPr txBox="1"/>
          <p:nvPr/>
        </p:nvSpPr>
        <p:spPr>
          <a:xfrm>
            <a:off x="1830387" y="3100387"/>
            <a:ext cx="2690812" cy="11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fragment added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another molecule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by same enzyme.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pairing occurs.</a:t>
            </a:r>
            <a:endParaRPr sz="1800" b="0" i="0" u="none" strike="noStrike" cap="none"/>
          </a:p>
        </p:txBody>
      </p:sp>
      <p:sp>
        <p:nvSpPr>
          <p:cNvPr id="2423" name="Google Shape;2423;p139"/>
          <p:cNvSpPr txBox="1"/>
          <p:nvPr/>
        </p:nvSpPr>
        <p:spPr>
          <a:xfrm>
            <a:off x="1812925" y="5159375"/>
            <a:ext cx="204628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ligase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seals the strands.</a:t>
            </a:r>
            <a:endParaRPr sz="1800" b="0" i="0" u="none" strike="noStrike" cap="none"/>
          </a:p>
        </p:txBody>
      </p:sp>
      <p:sp>
        <p:nvSpPr>
          <p:cNvPr id="2424" name="Google Shape;2424;p139"/>
          <p:cNvSpPr txBox="1"/>
          <p:nvPr/>
        </p:nvSpPr>
        <p:spPr>
          <a:xfrm>
            <a:off x="5461000" y="2657475"/>
            <a:ext cx="11842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Sticky end</a:t>
            </a:r>
            <a:endParaRPr sz="1800" b="0" i="0" u="none" strike="noStrike" cap="none"/>
          </a:p>
        </p:txBody>
      </p:sp>
      <p:sp>
        <p:nvSpPr>
          <p:cNvPr id="2425" name="Google Shape;2425;p139"/>
          <p:cNvSpPr txBox="1"/>
          <p:nvPr/>
        </p:nvSpPr>
        <p:spPr>
          <a:xfrm>
            <a:off x="3957637" y="5100637"/>
            <a:ext cx="29368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possible combination</a:t>
            </a:r>
            <a:endParaRPr sz="1800" b="0" i="0" u="none" strike="noStrike" cap="none"/>
          </a:p>
        </p:txBody>
      </p:sp>
      <p:sp>
        <p:nvSpPr>
          <p:cNvPr id="2426" name="Google Shape;2426;p139"/>
          <p:cNvSpPr txBox="1"/>
          <p:nvPr/>
        </p:nvSpPr>
        <p:spPr>
          <a:xfrm>
            <a:off x="3959225" y="6300787"/>
            <a:ext cx="3062287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Recombinant DNA molecule</a:t>
            </a:r>
            <a:endParaRPr sz="1800" b="0" i="0" u="none" strike="noStrike" cap="none"/>
          </a:p>
        </p:txBody>
      </p:sp>
      <p:sp>
        <p:nvSpPr>
          <p:cNvPr id="2427" name="Google Shape;2427;p139"/>
          <p:cNvSpPr txBox="1"/>
          <p:nvPr/>
        </p:nvSpPr>
        <p:spPr>
          <a:xfrm>
            <a:off x="3887787" y="26050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28" name="Google Shape;2428;p139"/>
          <p:cNvSpPr txBox="1"/>
          <p:nvPr/>
        </p:nvSpPr>
        <p:spPr>
          <a:xfrm>
            <a:off x="3841750" y="207962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29" name="Google Shape;2429;p139"/>
          <p:cNvSpPr txBox="1"/>
          <p:nvPr/>
        </p:nvSpPr>
        <p:spPr>
          <a:xfrm>
            <a:off x="4576762" y="19827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30" name="Google Shape;2430;p139"/>
          <p:cNvSpPr txBox="1"/>
          <p:nvPr/>
        </p:nvSpPr>
        <p:spPr>
          <a:xfrm>
            <a:off x="5073650" y="24431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31" name="Google Shape;2431;p139"/>
          <p:cNvSpPr txBox="1"/>
          <p:nvPr/>
        </p:nvSpPr>
        <p:spPr>
          <a:xfrm>
            <a:off x="5967412" y="25050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32" name="Google Shape;2432;p139"/>
          <p:cNvSpPr txBox="1"/>
          <p:nvPr/>
        </p:nvSpPr>
        <p:spPr>
          <a:xfrm>
            <a:off x="5580062" y="19383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33" name="Google Shape;2433;p139"/>
          <p:cNvSpPr txBox="1"/>
          <p:nvPr/>
        </p:nvSpPr>
        <p:spPr>
          <a:xfrm>
            <a:off x="6791325" y="206692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34" name="Google Shape;2434;p139"/>
          <p:cNvSpPr txBox="1"/>
          <p:nvPr/>
        </p:nvSpPr>
        <p:spPr>
          <a:xfrm>
            <a:off x="6707187" y="25828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35" name="Google Shape;2435;p139"/>
          <p:cNvSpPr txBox="1"/>
          <p:nvPr/>
        </p:nvSpPr>
        <p:spPr>
          <a:xfrm>
            <a:off x="6149975" y="347662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36" name="Google Shape;2436;p139"/>
          <p:cNvSpPr txBox="1"/>
          <p:nvPr/>
        </p:nvSpPr>
        <p:spPr>
          <a:xfrm>
            <a:off x="5757862" y="290830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37" name="Google Shape;2437;p139"/>
          <p:cNvSpPr txBox="1"/>
          <p:nvPr/>
        </p:nvSpPr>
        <p:spPr>
          <a:xfrm>
            <a:off x="7115175" y="30622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38" name="Google Shape;2438;p139"/>
          <p:cNvSpPr txBox="1"/>
          <p:nvPr/>
        </p:nvSpPr>
        <p:spPr>
          <a:xfrm>
            <a:off x="7493000" y="36274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39" name="Google Shape;2439;p139"/>
          <p:cNvSpPr txBox="1"/>
          <p:nvPr/>
        </p:nvSpPr>
        <p:spPr>
          <a:xfrm>
            <a:off x="6508750" y="495776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40" name="Google Shape;2440;p139"/>
          <p:cNvSpPr txBox="1"/>
          <p:nvPr/>
        </p:nvSpPr>
        <p:spPr>
          <a:xfrm>
            <a:off x="6315075" y="4959350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41" name="Google Shape;2441;p139"/>
          <p:cNvSpPr txBox="1"/>
          <p:nvPr/>
        </p:nvSpPr>
        <p:spPr>
          <a:xfrm>
            <a:off x="7216775" y="44227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42" name="Google Shape;2442;p139"/>
          <p:cNvSpPr txBox="1"/>
          <p:nvPr/>
        </p:nvSpPr>
        <p:spPr>
          <a:xfrm>
            <a:off x="7213600" y="49577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43" name="Google Shape;2443;p139"/>
          <p:cNvSpPr txBox="1"/>
          <p:nvPr/>
        </p:nvSpPr>
        <p:spPr>
          <a:xfrm>
            <a:off x="3657600" y="495776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44" name="Google Shape;2444;p139"/>
          <p:cNvSpPr txBox="1"/>
          <p:nvPr/>
        </p:nvSpPr>
        <p:spPr>
          <a:xfrm>
            <a:off x="3654425" y="44227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45" name="Google Shape;2445;p139"/>
          <p:cNvSpPr txBox="1"/>
          <p:nvPr/>
        </p:nvSpPr>
        <p:spPr>
          <a:xfrm>
            <a:off x="4410075" y="44211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46" name="Google Shape;2446;p139"/>
          <p:cNvSpPr txBox="1"/>
          <p:nvPr/>
        </p:nvSpPr>
        <p:spPr>
          <a:xfrm>
            <a:off x="4906962" y="49561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47" name="Google Shape;2447;p139"/>
          <p:cNvSpPr txBox="1"/>
          <p:nvPr/>
        </p:nvSpPr>
        <p:spPr>
          <a:xfrm>
            <a:off x="5842000" y="442595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48" name="Google Shape;2448;p139"/>
          <p:cNvSpPr txBox="1"/>
          <p:nvPr/>
        </p:nvSpPr>
        <p:spPr>
          <a:xfrm>
            <a:off x="4568825" y="44227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49" name="Google Shape;2449;p139"/>
          <p:cNvSpPr txBox="1"/>
          <p:nvPr/>
        </p:nvSpPr>
        <p:spPr>
          <a:xfrm>
            <a:off x="5100637" y="495776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50" name="Google Shape;2450;p139"/>
          <p:cNvSpPr txBox="1"/>
          <p:nvPr/>
        </p:nvSpPr>
        <p:spPr>
          <a:xfrm>
            <a:off x="5999162" y="4422775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51" name="Google Shape;2451;p139"/>
          <p:cNvSpPr txBox="1"/>
          <p:nvPr/>
        </p:nvSpPr>
        <p:spPr>
          <a:xfrm>
            <a:off x="3670300" y="628650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52" name="Google Shape;2452;p139"/>
          <p:cNvSpPr txBox="1"/>
          <p:nvPr/>
        </p:nvSpPr>
        <p:spPr>
          <a:xfrm>
            <a:off x="3671887" y="578008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53" name="Google Shape;2453;p139"/>
          <p:cNvSpPr txBox="1"/>
          <p:nvPr/>
        </p:nvSpPr>
        <p:spPr>
          <a:xfrm>
            <a:off x="7173912" y="5776912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454" name="Google Shape;2454;p139"/>
          <p:cNvSpPr txBox="1"/>
          <p:nvPr/>
        </p:nvSpPr>
        <p:spPr>
          <a:xfrm>
            <a:off x="7169150" y="6281737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455" name="Google Shape;2455;p139"/>
          <p:cNvSpPr/>
          <p:nvPr/>
        </p:nvSpPr>
        <p:spPr>
          <a:xfrm rot="5700000">
            <a:off x="5699125" y="2178050"/>
            <a:ext cx="152400" cy="425450"/>
          </a:xfrm>
          <a:prstGeom prst="rightBrace">
            <a:avLst>
              <a:gd name="adj1" fmla="val 2419"/>
              <a:gd name="adj2" fmla="val 10656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6" name="Google Shape;2456;p139"/>
          <p:cNvCxnSpPr/>
          <p:nvPr/>
        </p:nvCxnSpPr>
        <p:spPr>
          <a:xfrm flipH="1">
            <a:off x="5746750" y="2444750"/>
            <a:ext cx="28575" cy="215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57" name="Google Shape;2457;p139"/>
          <p:cNvSpPr txBox="1"/>
          <p:nvPr/>
        </p:nvSpPr>
        <p:spPr>
          <a:xfrm>
            <a:off x="6194425" y="33131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58" name="Google Shape;2458;p139"/>
          <p:cNvSpPr txBox="1"/>
          <p:nvPr/>
        </p:nvSpPr>
        <p:spPr>
          <a:xfrm rot="180000">
            <a:off x="6232525" y="31448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459" name="Google Shape;2459;p139"/>
          <p:cNvSpPr txBox="1"/>
          <p:nvPr/>
        </p:nvSpPr>
        <p:spPr>
          <a:xfrm rot="360000">
            <a:off x="5762625" y="308768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60" name="Google Shape;2460;p139"/>
          <p:cNvSpPr txBox="1"/>
          <p:nvPr/>
        </p:nvSpPr>
        <p:spPr>
          <a:xfrm rot="360000">
            <a:off x="5892800" y="31067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61" name="Google Shape;2461;p139"/>
          <p:cNvSpPr txBox="1"/>
          <p:nvPr/>
        </p:nvSpPr>
        <p:spPr>
          <a:xfrm rot="240000">
            <a:off x="6127750" y="312896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62" name="Google Shape;2462;p139"/>
          <p:cNvSpPr txBox="1"/>
          <p:nvPr/>
        </p:nvSpPr>
        <p:spPr>
          <a:xfrm rot="180000">
            <a:off x="6010275" y="311626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63" name="Google Shape;2463;p139"/>
          <p:cNvSpPr txBox="1"/>
          <p:nvPr/>
        </p:nvSpPr>
        <p:spPr>
          <a:xfrm>
            <a:off x="43815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64" name="Google Shape;2464;p139"/>
          <p:cNvSpPr txBox="1"/>
          <p:nvPr/>
        </p:nvSpPr>
        <p:spPr>
          <a:xfrm>
            <a:off x="507682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65" name="Google Shape;2465;p139"/>
          <p:cNvSpPr txBox="1"/>
          <p:nvPr/>
        </p:nvSpPr>
        <p:spPr>
          <a:xfrm>
            <a:off x="438467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466" name="Google Shape;2466;p139"/>
          <p:cNvSpPr txBox="1"/>
          <p:nvPr/>
        </p:nvSpPr>
        <p:spPr>
          <a:xfrm>
            <a:off x="50800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467" name="Google Shape;2467;p139"/>
          <p:cNvSpPr txBox="1"/>
          <p:nvPr/>
        </p:nvSpPr>
        <p:spPr>
          <a:xfrm>
            <a:off x="456882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68" name="Google Shape;2468;p139"/>
          <p:cNvSpPr txBox="1"/>
          <p:nvPr/>
        </p:nvSpPr>
        <p:spPr>
          <a:xfrm>
            <a:off x="468630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69" name="Google Shape;2469;p139"/>
          <p:cNvSpPr txBox="1"/>
          <p:nvPr/>
        </p:nvSpPr>
        <p:spPr>
          <a:xfrm>
            <a:off x="457835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70" name="Google Shape;2470;p139"/>
          <p:cNvSpPr txBox="1"/>
          <p:nvPr/>
        </p:nvSpPr>
        <p:spPr>
          <a:xfrm>
            <a:off x="468312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71" name="Google Shape;2471;p139"/>
          <p:cNvSpPr txBox="1"/>
          <p:nvPr/>
        </p:nvSpPr>
        <p:spPr>
          <a:xfrm>
            <a:off x="477202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72" name="Google Shape;2472;p139"/>
          <p:cNvSpPr txBox="1"/>
          <p:nvPr/>
        </p:nvSpPr>
        <p:spPr>
          <a:xfrm>
            <a:off x="49022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73" name="Google Shape;2473;p139"/>
          <p:cNvSpPr txBox="1"/>
          <p:nvPr/>
        </p:nvSpPr>
        <p:spPr>
          <a:xfrm>
            <a:off x="478472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74" name="Google Shape;2474;p139"/>
          <p:cNvSpPr txBox="1"/>
          <p:nvPr/>
        </p:nvSpPr>
        <p:spPr>
          <a:xfrm>
            <a:off x="489267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75" name="Google Shape;2475;p139"/>
          <p:cNvSpPr txBox="1"/>
          <p:nvPr/>
        </p:nvSpPr>
        <p:spPr>
          <a:xfrm>
            <a:off x="581977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76" name="Google Shape;2476;p139"/>
          <p:cNvSpPr txBox="1"/>
          <p:nvPr/>
        </p:nvSpPr>
        <p:spPr>
          <a:xfrm>
            <a:off x="651510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77" name="Google Shape;2477;p139"/>
          <p:cNvSpPr txBox="1"/>
          <p:nvPr/>
        </p:nvSpPr>
        <p:spPr>
          <a:xfrm>
            <a:off x="582295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478" name="Google Shape;2478;p139"/>
          <p:cNvSpPr txBox="1"/>
          <p:nvPr/>
        </p:nvSpPr>
        <p:spPr>
          <a:xfrm>
            <a:off x="651827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479" name="Google Shape;2479;p139"/>
          <p:cNvSpPr txBox="1"/>
          <p:nvPr/>
        </p:nvSpPr>
        <p:spPr>
          <a:xfrm>
            <a:off x="60071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80" name="Google Shape;2480;p139"/>
          <p:cNvSpPr txBox="1"/>
          <p:nvPr/>
        </p:nvSpPr>
        <p:spPr>
          <a:xfrm>
            <a:off x="612457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81" name="Google Shape;2481;p139"/>
          <p:cNvSpPr txBox="1"/>
          <p:nvPr/>
        </p:nvSpPr>
        <p:spPr>
          <a:xfrm>
            <a:off x="6016625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82" name="Google Shape;2482;p139"/>
          <p:cNvSpPr txBox="1"/>
          <p:nvPr/>
        </p:nvSpPr>
        <p:spPr>
          <a:xfrm>
            <a:off x="61214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83" name="Google Shape;2483;p139"/>
          <p:cNvSpPr txBox="1"/>
          <p:nvPr/>
        </p:nvSpPr>
        <p:spPr>
          <a:xfrm>
            <a:off x="621030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484" name="Google Shape;2484;p139"/>
          <p:cNvSpPr txBox="1"/>
          <p:nvPr/>
        </p:nvSpPr>
        <p:spPr>
          <a:xfrm>
            <a:off x="6340475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85" name="Google Shape;2485;p139"/>
          <p:cNvSpPr txBox="1"/>
          <p:nvPr/>
        </p:nvSpPr>
        <p:spPr>
          <a:xfrm>
            <a:off x="6223000" y="46053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486" name="Google Shape;2486;p139"/>
          <p:cNvSpPr txBox="1"/>
          <p:nvPr/>
        </p:nvSpPr>
        <p:spPr>
          <a:xfrm>
            <a:off x="6330950" y="478313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grpSp>
        <p:nvGrpSpPr>
          <p:cNvPr id="2487" name="Google Shape;2487;p139"/>
          <p:cNvGrpSpPr/>
          <p:nvPr/>
        </p:nvGrpSpPr>
        <p:grpSpPr>
          <a:xfrm>
            <a:off x="1495425" y="1196975"/>
            <a:ext cx="279400" cy="266700"/>
            <a:chOff x="1495425" y="1196975"/>
            <a:chExt cx="279400" cy="266700"/>
          </a:xfrm>
        </p:grpSpPr>
        <p:sp>
          <p:nvSpPr>
            <p:cNvPr id="2488" name="Google Shape;2488;p139"/>
            <p:cNvSpPr/>
            <p:nvPr/>
          </p:nvSpPr>
          <p:spPr>
            <a:xfrm>
              <a:off x="1495425" y="1196975"/>
              <a:ext cx="279400" cy="2667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9"/>
            <p:cNvSpPr txBox="1"/>
            <p:nvPr/>
          </p:nvSpPr>
          <p:spPr>
            <a:xfrm>
              <a:off x="1574800" y="1217612"/>
              <a:ext cx="10953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490" name="Google Shape;2490;p139"/>
          <p:cNvGrpSpPr/>
          <p:nvPr/>
        </p:nvGrpSpPr>
        <p:grpSpPr>
          <a:xfrm>
            <a:off x="1508125" y="3111500"/>
            <a:ext cx="279400" cy="266700"/>
            <a:chOff x="1495425" y="1196975"/>
            <a:chExt cx="279400" cy="266700"/>
          </a:xfrm>
        </p:grpSpPr>
        <p:sp>
          <p:nvSpPr>
            <p:cNvPr id="2491" name="Google Shape;2491;p139"/>
            <p:cNvSpPr/>
            <p:nvPr/>
          </p:nvSpPr>
          <p:spPr>
            <a:xfrm>
              <a:off x="1495425" y="1196975"/>
              <a:ext cx="279400" cy="2667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9"/>
            <p:cNvSpPr txBox="1"/>
            <p:nvPr/>
          </p:nvSpPr>
          <p:spPr>
            <a:xfrm>
              <a:off x="1574800" y="1217612"/>
              <a:ext cx="10953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2493" name="Google Shape;2493;p139"/>
          <p:cNvGrpSpPr/>
          <p:nvPr/>
        </p:nvGrpSpPr>
        <p:grpSpPr>
          <a:xfrm>
            <a:off x="1485900" y="5168900"/>
            <a:ext cx="279400" cy="266700"/>
            <a:chOff x="1495425" y="1196975"/>
            <a:chExt cx="279400" cy="266700"/>
          </a:xfrm>
        </p:grpSpPr>
        <p:sp>
          <p:nvSpPr>
            <p:cNvPr id="2494" name="Google Shape;2494;p139"/>
            <p:cNvSpPr/>
            <p:nvPr/>
          </p:nvSpPr>
          <p:spPr>
            <a:xfrm>
              <a:off x="1495425" y="1196975"/>
              <a:ext cx="279400" cy="2667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9"/>
            <p:cNvSpPr txBox="1"/>
            <p:nvPr/>
          </p:nvSpPr>
          <p:spPr>
            <a:xfrm>
              <a:off x="1574800" y="1217612"/>
              <a:ext cx="109537" cy="19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  <p:sp>
        <p:nvSpPr>
          <p:cNvPr id="2496" name="Google Shape;2496;p139"/>
          <p:cNvSpPr txBox="1"/>
          <p:nvPr/>
        </p:nvSpPr>
        <p:spPr>
          <a:xfrm>
            <a:off x="4564062" y="117475"/>
            <a:ext cx="1649412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site</a:t>
            </a:r>
            <a:endParaRPr sz="1800" b="0" i="0" u="none" strike="noStrike" cap="none"/>
          </a:p>
        </p:txBody>
      </p:sp>
      <p:sp>
        <p:nvSpPr>
          <p:cNvPr id="2497" name="Google Shape;2497;p139"/>
          <p:cNvSpPr txBox="1"/>
          <p:nvPr/>
        </p:nvSpPr>
        <p:spPr>
          <a:xfrm>
            <a:off x="501650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98" name="Google Shape;2498;p139"/>
          <p:cNvSpPr txBox="1"/>
          <p:nvPr/>
        </p:nvSpPr>
        <p:spPr>
          <a:xfrm>
            <a:off x="561975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499" name="Google Shape;2499;p139"/>
          <p:cNvSpPr txBox="1"/>
          <p:nvPr/>
        </p:nvSpPr>
        <p:spPr>
          <a:xfrm>
            <a:off x="5019675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500" name="Google Shape;2500;p139"/>
          <p:cNvSpPr txBox="1"/>
          <p:nvPr/>
        </p:nvSpPr>
        <p:spPr>
          <a:xfrm>
            <a:off x="5629275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501" name="Google Shape;2501;p139"/>
          <p:cNvSpPr txBox="1"/>
          <p:nvPr/>
        </p:nvSpPr>
        <p:spPr>
          <a:xfrm>
            <a:off x="514985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02" name="Google Shape;2502;p139"/>
          <p:cNvSpPr txBox="1"/>
          <p:nvPr/>
        </p:nvSpPr>
        <p:spPr>
          <a:xfrm>
            <a:off x="5292725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03" name="Google Shape;2503;p139"/>
          <p:cNvSpPr txBox="1"/>
          <p:nvPr/>
        </p:nvSpPr>
        <p:spPr>
          <a:xfrm>
            <a:off x="515620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04" name="Google Shape;2504;p139"/>
          <p:cNvSpPr txBox="1"/>
          <p:nvPr/>
        </p:nvSpPr>
        <p:spPr>
          <a:xfrm>
            <a:off x="528320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05" name="Google Shape;2505;p139"/>
          <p:cNvSpPr txBox="1"/>
          <p:nvPr/>
        </p:nvSpPr>
        <p:spPr>
          <a:xfrm>
            <a:off x="539115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06" name="Google Shape;2506;p139"/>
          <p:cNvSpPr txBox="1"/>
          <p:nvPr/>
        </p:nvSpPr>
        <p:spPr>
          <a:xfrm>
            <a:off x="5518150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07" name="Google Shape;2507;p139"/>
          <p:cNvSpPr txBox="1"/>
          <p:nvPr/>
        </p:nvSpPr>
        <p:spPr>
          <a:xfrm>
            <a:off x="5400675" y="6286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08" name="Google Shape;2508;p139"/>
          <p:cNvSpPr txBox="1"/>
          <p:nvPr/>
        </p:nvSpPr>
        <p:spPr>
          <a:xfrm>
            <a:off x="5511800" y="8001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09" name="Google Shape;2509;p139"/>
          <p:cNvSpPr txBox="1"/>
          <p:nvPr/>
        </p:nvSpPr>
        <p:spPr>
          <a:xfrm>
            <a:off x="4578350" y="21621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510" name="Google Shape;2510;p139"/>
          <p:cNvSpPr txBox="1"/>
          <p:nvPr/>
        </p:nvSpPr>
        <p:spPr>
          <a:xfrm>
            <a:off x="6022975" y="23368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511" name="Google Shape;2511;p139"/>
          <p:cNvSpPr txBox="1"/>
          <p:nvPr/>
        </p:nvSpPr>
        <p:spPr>
          <a:xfrm>
            <a:off x="4603750" y="233362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512" name="Google Shape;2512;p139"/>
          <p:cNvSpPr txBox="1"/>
          <p:nvPr/>
        </p:nvSpPr>
        <p:spPr>
          <a:xfrm rot="420000">
            <a:off x="6061075" y="2170112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513" name="Google Shape;2513;p139"/>
          <p:cNvSpPr txBox="1"/>
          <p:nvPr/>
        </p:nvSpPr>
        <p:spPr>
          <a:xfrm rot="360000">
            <a:off x="5595937" y="2117725"/>
            <a:ext cx="119062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14" name="Google Shape;2514;p139"/>
          <p:cNvSpPr txBox="1"/>
          <p:nvPr/>
        </p:nvSpPr>
        <p:spPr>
          <a:xfrm rot="-420000">
            <a:off x="4848225" y="23050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15" name="Google Shape;2515;p139"/>
          <p:cNvSpPr txBox="1"/>
          <p:nvPr/>
        </p:nvSpPr>
        <p:spPr>
          <a:xfrm rot="-420000">
            <a:off x="4733925" y="232092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16" name="Google Shape;2516;p139"/>
          <p:cNvSpPr txBox="1"/>
          <p:nvPr/>
        </p:nvSpPr>
        <p:spPr>
          <a:xfrm rot="300000">
            <a:off x="5721350" y="213360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17" name="Google Shape;2517;p139"/>
          <p:cNvSpPr txBox="1"/>
          <p:nvPr/>
        </p:nvSpPr>
        <p:spPr>
          <a:xfrm rot="-420000">
            <a:off x="4953000" y="2292350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18" name="Google Shape;2518;p139"/>
          <p:cNvSpPr txBox="1"/>
          <p:nvPr/>
        </p:nvSpPr>
        <p:spPr>
          <a:xfrm rot="300000">
            <a:off x="5943600" y="2160587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19" name="Google Shape;2519;p139"/>
          <p:cNvSpPr txBox="1"/>
          <p:nvPr/>
        </p:nvSpPr>
        <p:spPr>
          <a:xfrm rot="360000">
            <a:off x="5835650" y="21494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520" name="Google Shape;2520;p139"/>
          <p:cNvSpPr txBox="1"/>
          <p:nvPr/>
        </p:nvSpPr>
        <p:spPr>
          <a:xfrm rot="-420000">
            <a:off x="5073650" y="2276475"/>
            <a:ext cx="119062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521" name="Google Shape;2521;p139"/>
          <p:cNvSpPr/>
          <p:nvPr/>
        </p:nvSpPr>
        <p:spPr>
          <a:xfrm rot="-5400000">
            <a:off x="5307806" y="67468"/>
            <a:ext cx="141287" cy="746125"/>
          </a:xfrm>
          <a:prstGeom prst="rightBrace">
            <a:avLst>
              <a:gd name="adj1" fmla="val 1562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140"/>
          <p:cNvSpPr txBox="1"/>
          <p:nvPr/>
        </p:nvSpPr>
        <p:spPr>
          <a:xfrm>
            <a:off x="55562" y="1250950"/>
            <a:ext cx="8661400" cy="47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see the fragments produced by cutting DNA molecules with restriction enzymes, researchers use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 electrophoresis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technique separates a mixture of nucleic acid fragments based on length</a:t>
            </a:r>
            <a:endParaRPr sz="1800" b="0" i="0" u="none" strike="noStrike" cap="none"/>
          </a:p>
        </p:txBody>
      </p:sp>
      <p:cxnSp>
        <p:nvCxnSpPr>
          <p:cNvPr id="2528" name="Google Shape;2528;p140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29" name="Google Shape;2529;p140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5" name="Google Shape;2535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125" y="136525"/>
            <a:ext cx="4603750" cy="64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6" name="Google Shape;2536;p14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13.24</a:t>
            </a:r>
            <a:endParaRPr sz="1800" b="0" i="0" u="none" strike="noStrike" cap="none"/>
          </a:p>
        </p:txBody>
      </p:sp>
      <p:sp>
        <p:nvSpPr>
          <p:cNvPr id="2537" name="Google Shape;2537;p141"/>
          <p:cNvSpPr txBox="1"/>
          <p:nvPr/>
        </p:nvSpPr>
        <p:spPr>
          <a:xfrm>
            <a:off x="2312987" y="258762"/>
            <a:ext cx="912812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mol-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ecules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sizes</a:t>
            </a:r>
            <a:endParaRPr sz="1800" b="0" i="0" u="none" strike="noStrike" cap="none"/>
          </a:p>
        </p:txBody>
      </p:sp>
      <p:sp>
        <p:nvSpPr>
          <p:cNvPr id="2538" name="Google Shape;2538;p141"/>
          <p:cNvSpPr txBox="1"/>
          <p:nvPr/>
        </p:nvSpPr>
        <p:spPr>
          <a:xfrm>
            <a:off x="4413250" y="601662"/>
            <a:ext cx="79216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Cathode</a:t>
            </a:r>
            <a:endParaRPr sz="1800" b="0" i="0" u="none" strike="noStrike" cap="none"/>
          </a:p>
        </p:txBody>
      </p:sp>
      <p:sp>
        <p:nvSpPr>
          <p:cNvPr id="2539" name="Google Shape;2539;p141"/>
          <p:cNvSpPr txBox="1"/>
          <p:nvPr/>
        </p:nvSpPr>
        <p:spPr>
          <a:xfrm>
            <a:off x="2830512" y="5592762"/>
            <a:ext cx="1865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fragments</a:t>
            </a:r>
            <a:endParaRPr sz="1800" b="0" i="0" u="none" strike="noStrike" cap="none"/>
          </a:p>
        </p:txBody>
      </p:sp>
      <p:sp>
        <p:nvSpPr>
          <p:cNvPr id="2540" name="Google Shape;2540;p141"/>
          <p:cNvSpPr txBox="1"/>
          <p:nvPr/>
        </p:nvSpPr>
        <p:spPr>
          <a:xfrm>
            <a:off x="5989637" y="601662"/>
            <a:ext cx="614362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Anode</a:t>
            </a:r>
            <a:endParaRPr sz="1800" b="0" i="0" u="none" strike="noStrike" cap="none"/>
          </a:p>
        </p:txBody>
      </p:sp>
      <p:sp>
        <p:nvSpPr>
          <p:cNvPr id="2541" name="Google Shape;2541;p141"/>
          <p:cNvSpPr txBox="1"/>
          <p:nvPr/>
        </p:nvSpPr>
        <p:spPr>
          <a:xfrm>
            <a:off x="4565650" y="1222375"/>
            <a:ext cx="51593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Wells</a:t>
            </a:r>
            <a:endParaRPr sz="1800" b="0" i="0" u="none" strike="noStrike" cap="none"/>
          </a:p>
        </p:txBody>
      </p:sp>
      <p:sp>
        <p:nvSpPr>
          <p:cNvPr id="2542" name="Google Shape;2542;p141"/>
          <p:cNvSpPr txBox="1"/>
          <p:nvPr/>
        </p:nvSpPr>
        <p:spPr>
          <a:xfrm>
            <a:off x="6551612" y="1590675"/>
            <a:ext cx="327025" cy="2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</a:t>
            </a:r>
            <a:endParaRPr sz="1800" b="0" i="0" u="none" strike="noStrike" cap="none"/>
          </a:p>
        </p:txBody>
      </p:sp>
      <p:sp>
        <p:nvSpPr>
          <p:cNvPr id="2543" name="Google Shape;2543;p141"/>
          <p:cNvSpPr txBox="1"/>
          <p:nvPr/>
        </p:nvSpPr>
        <p:spPr>
          <a:xfrm>
            <a:off x="5167312" y="198437"/>
            <a:ext cx="6254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 sz="1800" b="0" i="0" u="none" strike="noStrike" cap="none"/>
          </a:p>
        </p:txBody>
      </p:sp>
      <p:sp>
        <p:nvSpPr>
          <p:cNvPr id="2544" name="Google Shape;2544;p141"/>
          <p:cNvSpPr txBox="1"/>
          <p:nvPr/>
        </p:nvSpPr>
        <p:spPr>
          <a:xfrm>
            <a:off x="2312987" y="1995487"/>
            <a:ext cx="41417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8287" marR="0" lvl="0" indent="-2682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Negatively charged DNA molecules will move</a:t>
            </a:r>
            <a:endParaRPr sz="1800" b="0" i="0" u="none" strike="noStrike" cap="none"/>
          </a:p>
          <a:p>
            <a:pPr marL="268287" marR="0" lvl="0" indent="-2682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toward the positive electrode.</a:t>
            </a:r>
            <a:endParaRPr sz="1800" b="0" i="0" u="none" strike="noStrike" cap="none"/>
          </a:p>
        </p:txBody>
      </p:sp>
      <p:sp>
        <p:nvSpPr>
          <p:cNvPr id="2545" name="Google Shape;2545;p141"/>
          <p:cNvSpPr txBox="1"/>
          <p:nvPr/>
        </p:nvSpPr>
        <p:spPr>
          <a:xfrm>
            <a:off x="2320925" y="6113462"/>
            <a:ext cx="4375150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8287" marR="0" lvl="0" indent="-2682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Shorter molecules are impeded less than</a:t>
            </a:r>
            <a:endParaRPr sz="1800" b="0" i="0" u="none" strike="noStrike" cap="none"/>
          </a:p>
          <a:p>
            <a:pPr marL="268287" marR="0" lvl="0" indent="-2682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longer ones, so they move faster through the gel.</a:t>
            </a:r>
            <a:endParaRPr sz="1800" b="0" i="0" u="none" strike="noStrike" cap="none"/>
          </a:p>
        </p:txBody>
      </p:sp>
      <p:sp>
        <p:nvSpPr>
          <p:cNvPr id="2546" name="Google Shape;2546;p141"/>
          <p:cNvSpPr/>
          <p:nvPr/>
        </p:nvSpPr>
        <p:spPr>
          <a:xfrm rot="6420000">
            <a:off x="4330700" y="4706937"/>
            <a:ext cx="141287" cy="725487"/>
          </a:xfrm>
          <a:prstGeom prst="rightBrace">
            <a:avLst>
              <a:gd name="adj1" fmla="val 1462"/>
              <a:gd name="adj2" fmla="val 50000"/>
            </a:avLst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7" name="Google Shape;2547;p141"/>
          <p:cNvCxnSpPr/>
          <p:nvPr/>
        </p:nvCxnSpPr>
        <p:spPr>
          <a:xfrm flipH="1">
            <a:off x="4106862" y="5126037"/>
            <a:ext cx="274637" cy="479425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48" name="Google Shape;2548;p141"/>
          <p:cNvCxnSpPr/>
          <p:nvPr/>
        </p:nvCxnSpPr>
        <p:spPr>
          <a:xfrm>
            <a:off x="3094037" y="855662"/>
            <a:ext cx="271462" cy="249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49" name="Google Shape;2549;p141"/>
          <p:cNvCxnSpPr/>
          <p:nvPr/>
        </p:nvCxnSpPr>
        <p:spPr>
          <a:xfrm>
            <a:off x="5951537" y="1303337"/>
            <a:ext cx="576262" cy="3905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550" name="Google Shape;2550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425" y="1082675"/>
            <a:ext cx="490537" cy="40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6" name="Google Shape;2556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87" y="1800225"/>
            <a:ext cx="6243637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7" name="Google Shape;2557;p14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13.24a</a:t>
            </a:r>
            <a:endParaRPr sz="1800" b="0" i="0" u="none" strike="noStrike" cap="none"/>
          </a:p>
        </p:txBody>
      </p:sp>
      <p:sp>
        <p:nvSpPr>
          <p:cNvPr id="2558" name="Google Shape;2558;p142"/>
          <p:cNvSpPr txBox="1"/>
          <p:nvPr/>
        </p:nvSpPr>
        <p:spPr>
          <a:xfrm>
            <a:off x="1490662" y="1941512"/>
            <a:ext cx="118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mol-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ecules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sizes</a:t>
            </a:r>
            <a:endParaRPr sz="1800" b="0" i="0" u="none" strike="noStrike" cap="none"/>
          </a:p>
        </p:txBody>
      </p:sp>
      <p:sp>
        <p:nvSpPr>
          <p:cNvPr id="2559" name="Google Shape;2559;p142"/>
          <p:cNvSpPr txBox="1"/>
          <p:nvPr/>
        </p:nvSpPr>
        <p:spPr>
          <a:xfrm>
            <a:off x="4337050" y="2403475"/>
            <a:ext cx="95726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Cathode</a:t>
            </a:r>
            <a:endParaRPr sz="1800" b="0" i="0" u="none" strike="noStrike" cap="none"/>
          </a:p>
        </p:txBody>
      </p:sp>
      <p:sp>
        <p:nvSpPr>
          <p:cNvPr id="2560" name="Google Shape;2560;p142"/>
          <p:cNvSpPr txBox="1"/>
          <p:nvPr/>
        </p:nvSpPr>
        <p:spPr>
          <a:xfrm>
            <a:off x="6505575" y="2398712"/>
            <a:ext cx="74295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Anode</a:t>
            </a:r>
            <a:endParaRPr sz="1800" b="0" i="0" u="none" strike="noStrike" cap="none"/>
          </a:p>
        </p:txBody>
      </p:sp>
      <p:sp>
        <p:nvSpPr>
          <p:cNvPr id="2561" name="Google Shape;2561;p142"/>
          <p:cNvSpPr txBox="1"/>
          <p:nvPr/>
        </p:nvSpPr>
        <p:spPr>
          <a:xfrm>
            <a:off x="4556125" y="3252787"/>
            <a:ext cx="6238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Wells</a:t>
            </a:r>
            <a:endParaRPr sz="1800" b="0" i="0" u="none" strike="noStrike" cap="none"/>
          </a:p>
        </p:txBody>
      </p:sp>
      <p:sp>
        <p:nvSpPr>
          <p:cNvPr id="2562" name="Google Shape;2562;p142"/>
          <p:cNvSpPr txBox="1"/>
          <p:nvPr/>
        </p:nvSpPr>
        <p:spPr>
          <a:xfrm>
            <a:off x="7270750" y="3765550"/>
            <a:ext cx="39528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</a:t>
            </a:r>
            <a:endParaRPr sz="1800" b="0" i="0" u="none" strike="noStrike" cap="none"/>
          </a:p>
        </p:txBody>
      </p:sp>
      <p:sp>
        <p:nvSpPr>
          <p:cNvPr id="2563" name="Google Shape;2563;p142"/>
          <p:cNvSpPr txBox="1"/>
          <p:nvPr/>
        </p:nvSpPr>
        <p:spPr>
          <a:xfrm>
            <a:off x="5386387" y="1854200"/>
            <a:ext cx="75565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 sz="1800" b="0" i="0" u="none" strike="noStrike" cap="none"/>
          </a:p>
        </p:txBody>
      </p:sp>
      <p:sp>
        <p:nvSpPr>
          <p:cNvPr id="2564" name="Google Shape;2564;p142"/>
          <p:cNvSpPr txBox="1"/>
          <p:nvPr/>
        </p:nvSpPr>
        <p:spPr>
          <a:xfrm>
            <a:off x="1501775" y="4321175"/>
            <a:ext cx="56975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6712" marR="0" lvl="0" indent="-3667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Negatively charged DNA molecules will move</a:t>
            </a:r>
            <a:endParaRPr sz="1800" b="0" i="0" u="none" strike="noStrike" cap="none"/>
          </a:p>
          <a:p>
            <a:pPr marL="366712" marR="0" lvl="0" indent="-3667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toward the positive electrode.</a:t>
            </a:r>
            <a:endParaRPr sz="1800" b="0" i="0" u="none" strike="noStrike" cap="none"/>
          </a:p>
        </p:txBody>
      </p:sp>
      <p:cxnSp>
        <p:nvCxnSpPr>
          <p:cNvPr id="2565" name="Google Shape;2565;p142"/>
          <p:cNvCxnSpPr/>
          <p:nvPr/>
        </p:nvCxnSpPr>
        <p:spPr>
          <a:xfrm>
            <a:off x="2559050" y="2754312"/>
            <a:ext cx="373062" cy="3540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66" name="Google Shape;2566;p142"/>
          <p:cNvCxnSpPr/>
          <p:nvPr/>
        </p:nvCxnSpPr>
        <p:spPr>
          <a:xfrm>
            <a:off x="6459537" y="3367087"/>
            <a:ext cx="769937" cy="5302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567" name="Google Shape;2567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375" y="3062287"/>
            <a:ext cx="676275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3" name="Google Shape;2573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650" y="647700"/>
            <a:ext cx="6108700" cy="5383212"/>
          </a:xfrm>
          <a:prstGeom prst="rect">
            <a:avLst/>
          </a:prstGeom>
          <a:noFill/>
          <a:ln>
            <a:noFill/>
          </a:ln>
        </p:spPr>
      </p:pic>
      <p:sp>
        <p:nvSpPr>
          <p:cNvPr id="2574" name="Google Shape;2574;p14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13.24b</a:t>
            </a:r>
            <a:endParaRPr sz="1800" b="0" i="0" u="none" strike="noStrike" cap="none"/>
          </a:p>
        </p:txBody>
      </p:sp>
      <p:sp>
        <p:nvSpPr>
          <p:cNvPr id="2575" name="Google Shape;2575;p143"/>
          <p:cNvSpPr txBox="1"/>
          <p:nvPr/>
        </p:nvSpPr>
        <p:spPr>
          <a:xfrm>
            <a:off x="2266950" y="4754562"/>
            <a:ext cx="25273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fragments</a:t>
            </a:r>
            <a:endParaRPr sz="1800" b="0" i="0" u="none" strike="noStrike" cap="none"/>
          </a:p>
        </p:txBody>
      </p:sp>
      <p:sp>
        <p:nvSpPr>
          <p:cNvPr id="2576" name="Google Shape;2576;p143"/>
          <p:cNvSpPr txBox="1"/>
          <p:nvPr/>
        </p:nvSpPr>
        <p:spPr>
          <a:xfrm>
            <a:off x="1562100" y="5468937"/>
            <a:ext cx="60833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237" marR="0" lvl="0" indent="-3762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Shorter molecules are impeded less than</a:t>
            </a:r>
            <a:endParaRPr sz="1800" b="0" i="0" u="none" strike="noStrike" cap="none"/>
          </a:p>
          <a:p>
            <a:pPr marL="376237" marR="0" lvl="0" indent="-3762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longer ones, so they move faster through the gel.</a:t>
            </a:r>
            <a:endParaRPr sz="1800" b="0" i="0" u="none" strike="noStrike" cap="none"/>
          </a:p>
        </p:txBody>
      </p:sp>
      <p:sp>
        <p:nvSpPr>
          <p:cNvPr id="2577" name="Google Shape;2577;p143"/>
          <p:cNvSpPr/>
          <p:nvPr/>
        </p:nvSpPr>
        <p:spPr>
          <a:xfrm rot="6420000">
            <a:off x="4295775" y="3533775"/>
            <a:ext cx="212725" cy="1003300"/>
          </a:xfrm>
          <a:prstGeom prst="rightBrace">
            <a:avLst>
              <a:gd name="adj1" fmla="val 1462"/>
              <a:gd name="adj2" fmla="val 50000"/>
            </a:avLst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8" name="Google Shape;2578;p143"/>
          <p:cNvCxnSpPr/>
          <p:nvPr/>
        </p:nvCxnSpPr>
        <p:spPr>
          <a:xfrm flipH="1">
            <a:off x="4002087" y="4125912"/>
            <a:ext cx="371475" cy="652462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44"/>
          <p:cNvSpPr txBox="1"/>
          <p:nvPr/>
        </p:nvSpPr>
        <p:spPr>
          <a:xfrm>
            <a:off x="55562" y="1250950"/>
            <a:ext cx="882650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useful restriction enzymes cleave the DNA in a staggered manner to produce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sticky ends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Sticky ends can bond with complementary sticky ends of other fragments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ligase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close the sugar-phosphate backbones of DNA strands</a:t>
            </a:r>
            <a:endParaRPr sz="1800" b="0" i="0" u="none" strike="noStrike" cap="none"/>
          </a:p>
        </p:txBody>
      </p:sp>
      <p:cxnSp>
        <p:nvCxnSpPr>
          <p:cNvPr id="2585" name="Google Shape;2585;p14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86" name="Google Shape;2586;p14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145"/>
          <p:cNvSpPr txBox="1"/>
          <p:nvPr/>
        </p:nvSpPr>
        <p:spPr>
          <a:xfrm>
            <a:off x="55562" y="1257300"/>
            <a:ext cx="8763000" cy="5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 cloning, the original plasmid is called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cloning vector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cloning vector is a DNA molecule that can carry foreign DNA into a host cell and replicate there</a:t>
            </a:r>
            <a:endParaRPr sz="1800" b="0" i="0" u="none" strike="noStrike" cap="none"/>
          </a:p>
        </p:txBody>
      </p:sp>
      <p:cxnSp>
        <p:nvCxnSpPr>
          <p:cNvPr id="2593" name="Google Shape;2593;p14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94" name="Google Shape;2594;p14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425450"/>
            <a:ext cx="8548687" cy="584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13.3</a:t>
            </a:r>
            <a:endParaRPr sz="1800" b="0" i="0" u="none" strike="noStrike" cap="none"/>
          </a:p>
        </p:txBody>
      </p:sp>
      <p:sp>
        <p:nvSpPr>
          <p:cNvPr id="199" name="Google Shape;199;p36"/>
          <p:cNvSpPr txBox="1"/>
          <p:nvPr/>
        </p:nvSpPr>
        <p:spPr>
          <a:xfrm>
            <a:off x="6773862" y="850900"/>
            <a:ext cx="968375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Phage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</a:t>
            </a:r>
            <a:endParaRPr sz="1800" b="0" i="0" u="none" strike="noStrike" cap="none"/>
          </a:p>
        </p:txBody>
      </p:sp>
      <p:sp>
        <p:nvSpPr>
          <p:cNvPr id="200" name="Google Shape;200;p36"/>
          <p:cNvSpPr txBox="1"/>
          <p:nvPr/>
        </p:nvSpPr>
        <p:spPr>
          <a:xfrm>
            <a:off x="6773862" y="2319337"/>
            <a:ext cx="968375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Tail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sheath</a:t>
            </a:r>
            <a:endParaRPr sz="1800" b="0" i="0" u="none" strike="noStrike" cap="none"/>
          </a:p>
        </p:txBody>
      </p:sp>
      <p:sp>
        <p:nvSpPr>
          <p:cNvPr id="201" name="Google Shape;201;p36"/>
          <p:cNvSpPr txBox="1"/>
          <p:nvPr/>
        </p:nvSpPr>
        <p:spPr>
          <a:xfrm>
            <a:off x="6773862" y="3284537"/>
            <a:ext cx="1263650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Tail fiber</a:t>
            </a:r>
            <a:endParaRPr sz="1800" b="0" i="0" u="none" strike="noStrike" cap="none"/>
          </a:p>
        </p:txBody>
      </p:sp>
      <p:sp>
        <p:nvSpPr>
          <p:cNvPr id="202" name="Google Shape;202;p36"/>
          <p:cNvSpPr txBox="1"/>
          <p:nvPr/>
        </p:nvSpPr>
        <p:spPr>
          <a:xfrm>
            <a:off x="6773862" y="4110037"/>
            <a:ext cx="685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</p:txBody>
      </p:sp>
      <p:sp>
        <p:nvSpPr>
          <p:cNvPr id="203" name="Google Shape;203;p36"/>
          <p:cNvSpPr txBox="1"/>
          <p:nvPr/>
        </p:nvSpPr>
        <p:spPr>
          <a:xfrm>
            <a:off x="6461125" y="5353050"/>
            <a:ext cx="130175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</a:t>
            </a:r>
            <a:endParaRPr sz="1800" b="0" i="0" u="none" strike="noStrike" cap="none"/>
          </a:p>
        </p:txBody>
      </p:sp>
      <p:sp>
        <p:nvSpPr>
          <p:cNvPr id="204" name="Google Shape;204;p36"/>
          <p:cNvSpPr txBox="1"/>
          <p:nvPr/>
        </p:nvSpPr>
        <p:spPr>
          <a:xfrm rot="-5400000">
            <a:off x="8141493" y="4977606"/>
            <a:ext cx="111283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nm</a:t>
            </a:r>
            <a:endParaRPr sz="1800" b="0" i="0" u="none" strike="noStrike" cap="none"/>
          </a:p>
        </p:txBody>
      </p:sp>
      <p:cxnSp>
        <p:nvCxnSpPr>
          <p:cNvPr id="205" name="Google Shape;205;p36"/>
          <p:cNvCxnSpPr/>
          <p:nvPr/>
        </p:nvCxnSpPr>
        <p:spPr>
          <a:xfrm rot="10800000" flipH="1">
            <a:off x="5834062" y="1041400"/>
            <a:ext cx="803275" cy="2079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6" name="Google Shape;206;p36"/>
          <p:cNvCxnSpPr/>
          <p:nvPr/>
        </p:nvCxnSpPr>
        <p:spPr>
          <a:xfrm rot="10800000" flipH="1">
            <a:off x="5557837" y="2527300"/>
            <a:ext cx="1109662" cy="5842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7" name="Google Shape;207;p36"/>
          <p:cNvCxnSpPr/>
          <p:nvPr/>
        </p:nvCxnSpPr>
        <p:spPr>
          <a:xfrm rot="10800000" flipH="1">
            <a:off x="6116637" y="3467100"/>
            <a:ext cx="546100" cy="30003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8" name="Google Shape;208;p36"/>
          <p:cNvCxnSpPr/>
          <p:nvPr/>
        </p:nvCxnSpPr>
        <p:spPr>
          <a:xfrm rot="10800000" flipH="1">
            <a:off x="5507037" y="4292600"/>
            <a:ext cx="1155700" cy="6731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9" name="Google Shape;209;p36"/>
          <p:cNvCxnSpPr/>
          <p:nvPr/>
        </p:nvCxnSpPr>
        <p:spPr>
          <a:xfrm>
            <a:off x="8361362" y="4214812"/>
            <a:ext cx="19367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0" name="Google Shape;210;p36"/>
          <p:cNvCxnSpPr/>
          <p:nvPr/>
        </p:nvCxnSpPr>
        <p:spPr>
          <a:xfrm>
            <a:off x="8362950" y="6227762"/>
            <a:ext cx="19367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1" name="Google Shape;211;p36"/>
          <p:cNvCxnSpPr/>
          <p:nvPr/>
        </p:nvCxnSpPr>
        <p:spPr>
          <a:xfrm>
            <a:off x="8458200" y="4213225"/>
            <a:ext cx="0" cy="20129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2" name="Google Shape;212;p36"/>
          <p:cNvCxnSpPr/>
          <p:nvPr/>
        </p:nvCxnSpPr>
        <p:spPr>
          <a:xfrm rot="10800000" flipH="1">
            <a:off x="5834062" y="1041400"/>
            <a:ext cx="803275" cy="2079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3" name="Google Shape;213;p36"/>
          <p:cNvCxnSpPr/>
          <p:nvPr/>
        </p:nvCxnSpPr>
        <p:spPr>
          <a:xfrm rot="10800000" flipH="1">
            <a:off x="5557837" y="2527300"/>
            <a:ext cx="1109662" cy="584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4" name="Google Shape;214;p36"/>
          <p:cNvCxnSpPr/>
          <p:nvPr/>
        </p:nvCxnSpPr>
        <p:spPr>
          <a:xfrm rot="10800000" flipH="1">
            <a:off x="6116637" y="3467100"/>
            <a:ext cx="546100" cy="3000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5" name="Google Shape;215;p36"/>
          <p:cNvCxnSpPr/>
          <p:nvPr/>
        </p:nvCxnSpPr>
        <p:spPr>
          <a:xfrm rot="10800000" flipH="1">
            <a:off x="5507037" y="4292600"/>
            <a:ext cx="1155700" cy="673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p146"/>
          <p:cNvSpPr txBox="1"/>
          <p:nvPr/>
        </p:nvSpPr>
        <p:spPr>
          <a:xfrm>
            <a:off x="76200" y="1778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Amplifying DNA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Vitro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Polymerase Chain Reaction (PCR) and Its Use in Cloning</a:t>
            </a:r>
            <a:endParaRPr sz="1800" b="0" i="0" u="none" strike="noStrike" cap="none"/>
          </a:p>
        </p:txBody>
      </p:sp>
      <p:sp>
        <p:nvSpPr>
          <p:cNvPr id="2601" name="Google Shape;2601;p146"/>
          <p:cNvSpPr txBox="1"/>
          <p:nvPr/>
        </p:nvSpPr>
        <p:spPr>
          <a:xfrm>
            <a:off x="55562" y="1346200"/>
            <a:ext cx="88773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PCR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can produce many copies of a specific target segment of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three-step cycle brings about a chain reaction that produces an exponentially growing population of identical DNA molecules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to PCR is an unusual, heat-stable DNA polymerase called Taq polymerase.</a:t>
            </a:r>
            <a:endParaRPr sz="1800" b="0" i="0" u="none" strike="noStrike" cap="none"/>
          </a:p>
        </p:txBody>
      </p:sp>
      <p:cxnSp>
        <p:nvCxnSpPr>
          <p:cNvPr id="2602" name="Google Shape;2602;p146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03" name="Google Shape;2603;p14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9" name="Google Shape;2609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136525"/>
            <a:ext cx="6724650" cy="64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0" name="Google Shape;2610;p14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13.25</a:t>
            </a:r>
            <a:endParaRPr sz="1800" b="0" i="0" u="none" strike="noStrike" cap="none"/>
          </a:p>
        </p:txBody>
      </p:sp>
      <p:sp>
        <p:nvSpPr>
          <p:cNvPr id="2611" name="Google Shape;2611;p147"/>
          <p:cNvSpPr txBox="1"/>
          <p:nvPr/>
        </p:nvSpPr>
        <p:spPr>
          <a:xfrm>
            <a:off x="6029325" y="839787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12" name="Google Shape;2612;p147"/>
          <p:cNvSpPr txBox="1"/>
          <p:nvPr/>
        </p:nvSpPr>
        <p:spPr>
          <a:xfrm>
            <a:off x="6027737" y="1698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13" name="Google Shape;2613;p147"/>
          <p:cNvSpPr txBox="1"/>
          <p:nvPr/>
        </p:nvSpPr>
        <p:spPr>
          <a:xfrm>
            <a:off x="1420812" y="2466975"/>
            <a:ext cx="159861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1</a:t>
            </a:r>
            <a:endParaRPr sz="1800" b="0" i="0" u="none" strike="noStrike" cap="none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yields 2 molecules</a:t>
            </a:r>
            <a:endParaRPr sz="1800" b="0" i="0" u="none" strike="noStrike" cap="none"/>
          </a:p>
        </p:txBody>
      </p:sp>
      <p:sp>
        <p:nvSpPr>
          <p:cNvPr id="2614" name="Google Shape;2614;p147"/>
          <p:cNvSpPr txBox="1"/>
          <p:nvPr/>
        </p:nvSpPr>
        <p:spPr>
          <a:xfrm>
            <a:off x="4699000" y="825500"/>
            <a:ext cx="124618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Genomic DNA</a:t>
            </a:r>
            <a:endParaRPr sz="1800" b="0" i="0" u="none" strike="noStrike" cap="none"/>
          </a:p>
        </p:txBody>
      </p:sp>
      <p:sp>
        <p:nvSpPr>
          <p:cNvPr id="2615" name="Google Shape;2615;p147"/>
          <p:cNvSpPr txBox="1"/>
          <p:nvPr/>
        </p:nvSpPr>
        <p:spPr>
          <a:xfrm>
            <a:off x="3690937" y="1222375"/>
            <a:ext cx="1144587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Denaturation</a:t>
            </a:r>
            <a:endParaRPr sz="1800" b="0" i="0" u="none" strike="noStrike" cap="none"/>
          </a:p>
        </p:txBody>
      </p:sp>
      <p:sp>
        <p:nvSpPr>
          <p:cNvPr id="2616" name="Google Shape;2616;p147"/>
          <p:cNvSpPr txBox="1"/>
          <p:nvPr/>
        </p:nvSpPr>
        <p:spPr>
          <a:xfrm>
            <a:off x="6492875" y="512762"/>
            <a:ext cx="1423987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sequence</a:t>
            </a:r>
            <a:endParaRPr sz="1800" b="0" i="0" u="none" strike="noStrike" cap="none"/>
          </a:p>
        </p:txBody>
      </p:sp>
      <p:sp>
        <p:nvSpPr>
          <p:cNvPr id="2617" name="Google Shape;2617;p147"/>
          <p:cNvSpPr txBox="1"/>
          <p:nvPr/>
        </p:nvSpPr>
        <p:spPr>
          <a:xfrm>
            <a:off x="5795962" y="1885950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18" name="Google Shape;2618;p147"/>
          <p:cNvSpPr txBox="1"/>
          <p:nvPr/>
        </p:nvSpPr>
        <p:spPr>
          <a:xfrm>
            <a:off x="5794375" y="12112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19" name="Google Shape;2619;p147"/>
          <p:cNvSpPr txBox="1"/>
          <p:nvPr/>
        </p:nvSpPr>
        <p:spPr>
          <a:xfrm>
            <a:off x="6454775" y="1682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20" name="Google Shape;2620;p147"/>
          <p:cNvSpPr txBox="1"/>
          <p:nvPr/>
        </p:nvSpPr>
        <p:spPr>
          <a:xfrm>
            <a:off x="6450012" y="8429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21" name="Google Shape;2621;p147"/>
          <p:cNvSpPr txBox="1"/>
          <p:nvPr/>
        </p:nvSpPr>
        <p:spPr>
          <a:xfrm>
            <a:off x="6645275" y="1209675"/>
            <a:ext cx="131762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22" name="Google Shape;2622;p147"/>
          <p:cNvSpPr txBox="1"/>
          <p:nvPr/>
        </p:nvSpPr>
        <p:spPr>
          <a:xfrm>
            <a:off x="6640512" y="1884362"/>
            <a:ext cx="134937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23" name="Google Shape;2623;p147"/>
          <p:cNvSpPr txBox="1"/>
          <p:nvPr/>
        </p:nvSpPr>
        <p:spPr>
          <a:xfrm>
            <a:off x="6788150" y="2600325"/>
            <a:ext cx="674687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Primers</a:t>
            </a:r>
            <a:endParaRPr sz="1800" b="0" i="0" u="none" strike="noStrike" cap="none"/>
          </a:p>
        </p:txBody>
      </p:sp>
      <p:sp>
        <p:nvSpPr>
          <p:cNvPr id="2624" name="Google Shape;2624;p147"/>
          <p:cNvSpPr/>
          <p:nvPr/>
        </p:nvSpPr>
        <p:spPr>
          <a:xfrm>
            <a:off x="6378575" y="334962"/>
            <a:ext cx="93662" cy="558800"/>
          </a:xfrm>
          <a:prstGeom prst="rightBrace">
            <a:avLst>
              <a:gd name="adj1" fmla="val 1473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5" name="Google Shape;2625;p147"/>
          <p:cNvCxnSpPr/>
          <p:nvPr/>
        </p:nvCxnSpPr>
        <p:spPr>
          <a:xfrm>
            <a:off x="6540500" y="2468562"/>
            <a:ext cx="211137" cy="2286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26" name="Google Shape;2626;p147"/>
          <p:cNvCxnSpPr/>
          <p:nvPr/>
        </p:nvCxnSpPr>
        <p:spPr>
          <a:xfrm rot="10800000" flipH="1">
            <a:off x="6057900" y="2697162"/>
            <a:ext cx="693737" cy="1857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27" name="Google Shape;2627;p147"/>
          <p:cNvSpPr txBox="1"/>
          <p:nvPr/>
        </p:nvSpPr>
        <p:spPr>
          <a:xfrm>
            <a:off x="6778625" y="3409950"/>
            <a:ext cx="9921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nucleotides</a:t>
            </a:r>
            <a:endParaRPr sz="1800" b="0" i="0" u="none" strike="noStrike" cap="none"/>
          </a:p>
        </p:txBody>
      </p:sp>
      <p:cxnSp>
        <p:nvCxnSpPr>
          <p:cNvPr id="2628" name="Google Shape;2628;p147"/>
          <p:cNvCxnSpPr/>
          <p:nvPr/>
        </p:nvCxnSpPr>
        <p:spPr>
          <a:xfrm rot="10800000" flipH="1">
            <a:off x="6053137" y="3525837"/>
            <a:ext cx="703262" cy="1524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29" name="Google Shape;2629;p147"/>
          <p:cNvCxnSpPr/>
          <p:nvPr/>
        </p:nvCxnSpPr>
        <p:spPr>
          <a:xfrm rot="10800000" flipH="1">
            <a:off x="6545262" y="3530600"/>
            <a:ext cx="206375" cy="1730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30" name="Google Shape;2630;p147"/>
          <p:cNvSpPr txBox="1"/>
          <p:nvPr/>
        </p:nvSpPr>
        <p:spPr>
          <a:xfrm>
            <a:off x="3700462" y="2119312"/>
            <a:ext cx="8905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Annealing</a:t>
            </a:r>
            <a:endParaRPr sz="1800" b="0" i="0" u="none" strike="noStrike" cap="none"/>
          </a:p>
        </p:txBody>
      </p:sp>
      <p:sp>
        <p:nvSpPr>
          <p:cNvPr id="2631" name="Google Shape;2631;p147"/>
          <p:cNvSpPr txBox="1"/>
          <p:nvPr/>
        </p:nvSpPr>
        <p:spPr>
          <a:xfrm>
            <a:off x="3692525" y="3132137"/>
            <a:ext cx="8905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  <a:endParaRPr sz="1800" b="0" i="0" u="none" strike="noStrike" cap="none"/>
          </a:p>
        </p:txBody>
      </p:sp>
      <p:sp>
        <p:nvSpPr>
          <p:cNvPr id="2632" name="Google Shape;2632;p147"/>
          <p:cNvSpPr txBox="1"/>
          <p:nvPr/>
        </p:nvSpPr>
        <p:spPr>
          <a:xfrm>
            <a:off x="1425575" y="4656137"/>
            <a:ext cx="159861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2</a:t>
            </a:r>
            <a:endParaRPr sz="1800" b="0" i="0" u="none" strike="noStrike" cap="none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yields 4 molecules</a:t>
            </a:r>
            <a:endParaRPr sz="1800" b="0" i="0" u="none" strike="noStrike" cap="none"/>
          </a:p>
        </p:txBody>
      </p:sp>
      <p:sp>
        <p:nvSpPr>
          <p:cNvPr id="2633" name="Google Shape;2633;p147"/>
          <p:cNvSpPr txBox="1"/>
          <p:nvPr/>
        </p:nvSpPr>
        <p:spPr>
          <a:xfrm>
            <a:off x="1244600" y="5459412"/>
            <a:ext cx="1947862" cy="11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3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yields 8 molecules;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molecules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 white boxes)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 target sequence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34" name="Google Shape;2634;p147"/>
          <p:cNvSpPr/>
          <p:nvPr/>
        </p:nvSpPr>
        <p:spPr>
          <a:xfrm>
            <a:off x="3244850" y="5441950"/>
            <a:ext cx="93662" cy="1047750"/>
          </a:xfrm>
          <a:prstGeom prst="leftBrace">
            <a:avLst>
              <a:gd name="adj1" fmla="val 970"/>
              <a:gd name="adj2" fmla="val 11062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147"/>
          <p:cNvSpPr/>
          <p:nvPr/>
        </p:nvSpPr>
        <p:spPr>
          <a:xfrm>
            <a:off x="3244850" y="4318000"/>
            <a:ext cx="93662" cy="1054100"/>
          </a:xfrm>
          <a:prstGeom prst="leftBrace">
            <a:avLst>
              <a:gd name="adj1" fmla="val 970"/>
              <a:gd name="adj2" fmla="val 1093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147"/>
          <p:cNvSpPr/>
          <p:nvPr/>
        </p:nvSpPr>
        <p:spPr>
          <a:xfrm>
            <a:off x="3248025" y="1109662"/>
            <a:ext cx="93662" cy="3141662"/>
          </a:xfrm>
          <a:prstGeom prst="leftBrace">
            <a:avLst>
              <a:gd name="adj1" fmla="val 274"/>
              <a:gd name="adj2" fmla="val 10751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147"/>
          <p:cNvSpPr txBox="1"/>
          <p:nvPr/>
        </p:nvSpPr>
        <p:spPr>
          <a:xfrm>
            <a:off x="1262062" y="142875"/>
            <a:ext cx="896937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Technique</a:t>
            </a:r>
            <a:endParaRPr sz="1800" b="0" i="0" u="none" strike="noStrike" cap="none"/>
          </a:p>
        </p:txBody>
      </p:sp>
      <p:grpSp>
        <p:nvGrpSpPr>
          <p:cNvPr id="2638" name="Google Shape;2638;p147"/>
          <p:cNvGrpSpPr/>
          <p:nvPr/>
        </p:nvGrpSpPr>
        <p:grpSpPr>
          <a:xfrm>
            <a:off x="3436937" y="1222375"/>
            <a:ext cx="222250" cy="222250"/>
            <a:chOff x="3422650" y="1222375"/>
            <a:chExt cx="222250" cy="222250"/>
          </a:xfrm>
        </p:grpSpPr>
        <p:sp>
          <p:nvSpPr>
            <p:cNvPr id="2639" name="Google Shape;2639;p147"/>
            <p:cNvSpPr/>
            <p:nvPr/>
          </p:nvSpPr>
          <p:spPr>
            <a:xfrm>
              <a:off x="3422650" y="1222375"/>
              <a:ext cx="222250" cy="2222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7"/>
            <p:cNvSpPr txBox="1"/>
            <p:nvPr/>
          </p:nvSpPr>
          <p:spPr>
            <a:xfrm>
              <a:off x="3482975" y="1243012"/>
              <a:ext cx="103187" cy="179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641" name="Google Shape;2641;p147"/>
          <p:cNvGrpSpPr/>
          <p:nvPr/>
        </p:nvGrpSpPr>
        <p:grpSpPr>
          <a:xfrm>
            <a:off x="3435350" y="2117725"/>
            <a:ext cx="222250" cy="222250"/>
            <a:chOff x="3422650" y="1222375"/>
            <a:chExt cx="222250" cy="222250"/>
          </a:xfrm>
        </p:grpSpPr>
        <p:sp>
          <p:nvSpPr>
            <p:cNvPr id="2642" name="Google Shape;2642;p147"/>
            <p:cNvSpPr/>
            <p:nvPr/>
          </p:nvSpPr>
          <p:spPr>
            <a:xfrm>
              <a:off x="3422650" y="1222375"/>
              <a:ext cx="222250" cy="2222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7"/>
            <p:cNvSpPr txBox="1"/>
            <p:nvPr/>
          </p:nvSpPr>
          <p:spPr>
            <a:xfrm>
              <a:off x="3482975" y="1243012"/>
              <a:ext cx="103187" cy="179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2644" name="Google Shape;2644;p147"/>
          <p:cNvGrpSpPr/>
          <p:nvPr/>
        </p:nvGrpSpPr>
        <p:grpSpPr>
          <a:xfrm>
            <a:off x="3438525" y="3136900"/>
            <a:ext cx="222250" cy="222250"/>
            <a:chOff x="3422650" y="1222375"/>
            <a:chExt cx="222250" cy="222250"/>
          </a:xfrm>
        </p:grpSpPr>
        <p:sp>
          <p:nvSpPr>
            <p:cNvPr id="2645" name="Google Shape;2645;p147"/>
            <p:cNvSpPr/>
            <p:nvPr/>
          </p:nvSpPr>
          <p:spPr>
            <a:xfrm>
              <a:off x="3422650" y="1222375"/>
              <a:ext cx="222250" cy="2222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7"/>
            <p:cNvSpPr txBox="1"/>
            <p:nvPr/>
          </p:nvSpPr>
          <p:spPr>
            <a:xfrm>
              <a:off x="3482975" y="1243012"/>
              <a:ext cx="103187" cy="179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" name="Google Shape;2652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462" y="2425700"/>
            <a:ext cx="6061075" cy="18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p14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13.25a</a:t>
            </a:r>
            <a:endParaRPr sz="1800" b="0" i="0" u="none" strike="noStrike" cap="none"/>
          </a:p>
        </p:txBody>
      </p:sp>
      <p:sp>
        <p:nvSpPr>
          <p:cNvPr id="2654" name="Google Shape;2654;p148"/>
          <p:cNvSpPr txBox="1"/>
          <p:nvPr/>
        </p:nvSpPr>
        <p:spPr>
          <a:xfrm>
            <a:off x="4230687" y="3881437"/>
            <a:ext cx="252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55" name="Google Shape;2655;p148"/>
          <p:cNvSpPr txBox="1"/>
          <p:nvPr/>
        </p:nvSpPr>
        <p:spPr>
          <a:xfrm>
            <a:off x="4229100" y="2441575"/>
            <a:ext cx="258762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56" name="Google Shape;2656;p148"/>
          <p:cNvSpPr txBox="1"/>
          <p:nvPr/>
        </p:nvSpPr>
        <p:spPr>
          <a:xfrm>
            <a:off x="1585912" y="3849687"/>
            <a:ext cx="2122487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Genomic DNA</a:t>
            </a:r>
            <a:endParaRPr sz="1800" b="0" i="0" u="none" strike="noStrike" cap="none"/>
          </a:p>
        </p:txBody>
      </p:sp>
      <p:sp>
        <p:nvSpPr>
          <p:cNvPr id="2657" name="Google Shape;2657;p148"/>
          <p:cNvSpPr txBox="1"/>
          <p:nvPr/>
        </p:nvSpPr>
        <p:spPr>
          <a:xfrm>
            <a:off x="5141912" y="3160712"/>
            <a:ext cx="24447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sequence</a:t>
            </a:r>
            <a:endParaRPr sz="1800" b="0" i="0" u="none" strike="noStrike" cap="none"/>
          </a:p>
        </p:txBody>
      </p:sp>
      <p:sp>
        <p:nvSpPr>
          <p:cNvPr id="2658" name="Google Shape;2658;p148"/>
          <p:cNvSpPr txBox="1"/>
          <p:nvPr/>
        </p:nvSpPr>
        <p:spPr>
          <a:xfrm>
            <a:off x="5080000" y="2438400"/>
            <a:ext cx="252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59" name="Google Shape;2659;p148"/>
          <p:cNvSpPr txBox="1"/>
          <p:nvPr/>
        </p:nvSpPr>
        <p:spPr>
          <a:xfrm>
            <a:off x="5070475" y="3884612"/>
            <a:ext cx="258762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60" name="Google Shape;2660;p148"/>
          <p:cNvSpPr/>
          <p:nvPr/>
        </p:nvSpPr>
        <p:spPr>
          <a:xfrm>
            <a:off x="4951412" y="2743200"/>
            <a:ext cx="144462" cy="1201737"/>
          </a:xfrm>
          <a:prstGeom prst="rightBrace">
            <a:avLst>
              <a:gd name="adj1" fmla="val 1473"/>
              <a:gd name="adj2" fmla="val 11043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" name="Google Shape;2666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593725"/>
            <a:ext cx="8548687" cy="54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67" name="Google Shape;2667;p14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13.25b-1</a:t>
            </a:r>
            <a:endParaRPr sz="1800" b="0" i="0" u="none" strike="noStrike" cap="none"/>
          </a:p>
        </p:txBody>
      </p:sp>
      <p:sp>
        <p:nvSpPr>
          <p:cNvPr id="2668" name="Google Shape;2668;p149"/>
          <p:cNvSpPr txBox="1"/>
          <p:nvPr/>
        </p:nvSpPr>
        <p:spPr>
          <a:xfrm>
            <a:off x="295275" y="2841625"/>
            <a:ext cx="1581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1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yields 2 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molecules</a:t>
            </a:r>
            <a:endParaRPr sz="1800" b="0" i="0" u="none" strike="noStrike" cap="none"/>
          </a:p>
        </p:txBody>
      </p:sp>
      <p:sp>
        <p:nvSpPr>
          <p:cNvPr id="2669" name="Google Shape;2669;p149"/>
          <p:cNvSpPr txBox="1"/>
          <p:nvPr/>
        </p:nvSpPr>
        <p:spPr>
          <a:xfrm>
            <a:off x="2609850" y="854075"/>
            <a:ext cx="1905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Denaturation</a:t>
            </a:r>
            <a:endParaRPr sz="1800" b="0" i="0" u="none" strike="noStrike" cap="none"/>
          </a:p>
        </p:txBody>
      </p:sp>
      <p:sp>
        <p:nvSpPr>
          <p:cNvPr id="2670" name="Google Shape;2670;p149"/>
          <p:cNvSpPr txBox="1"/>
          <p:nvPr/>
        </p:nvSpPr>
        <p:spPr>
          <a:xfrm>
            <a:off x="5321300" y="1984375"/>
            <a:ext cx="2667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71" name="Google Shape;2671;p149"/>
          <p:cNvSpPr txBox="1"/>
          <p:nvPr/>
        </p:nvSpPr>
        <p:spPr>
          <a:xfrm>
            <a:off x="5321300" y="822325"/>
            <a:ext cx="2698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72" name="Google Shape;2672;p149"/>
          <p:cNvSpPr txBox="1"/>
          <p:nvPr/>
        </p:nvSpPr>
        <p:spPr>
          <a:xfrm>
            <a:off x="6786562" y="822325"/>
            <a:ext cx="2635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73" name="Google Shape;2673;p149"/>
          <p:cNvSpPr txBox="1"/>
          <p:nvPr/>
        </p:nvSpPr>
        <p:spPr>
          <a:xfrm>
            <a:off x="6784975" y="1984375"/>
            <a:ext cx="2698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grpSp>
        <p:nvGrpSpPr>
          <p:cNvPr id="2674" name="Google Shape;2674;p149"/>
          <p:cNvGrpSpPr/>
          <p:nvPr/>
        </p:nvGrpSpPr>
        <p:grpSpPr>
          <a:xfrm>
            <a:off x="2154237" y="868362"/>
            <a:ext cx="369887" cy="360362"/>
            <a:chOff x="2154237" y="868362"/>
            <a:chExt cx="369887" cy="360362"/>
          </a:xfrm>
        </p:grpSpPr>
        <p:sp>
          <p:nvSpPr>
            <p:cNvPr id="2675" name="Google Shape;2675;p149"/>
            <p:cNvSpPr/>
            <p:nvPr/>
          </p:nvSpPr>
          <p:spPr>
            <a:xfrm>
              <a:off x="2154237" y="868362"/>
              <a:ext cx="369887" cy="3603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9"/>
            <p:cNvSpPr txBox="1"/>
            <p:nvPr/>
          </p:nvSpPr>
          <p:spPr>
            <a:xfrm>
              <a:off x="2257425" y="900112"/>
              <a:ext cx="180975" cy="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" name="Google Shape;2682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593725"/>
            <a:ext cx="8548687" cy="54911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3" name="Google Shape;2683;p15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13.25b-2</a:t>
            </a:r>
            <a:endParaRPr sz="1800" b="0" i="0" u="none" strike="noStrike" cap="none"/>
          </a:p>
        </p:txBody>
      </p:sp>
      <p:sp>
        <p:nvSpPr>
          <p:cNvPr id="2684" name="Google Shape;2684;p150"/>
          <p:cNvSpPr txBox="1"/>
          <p:nvPr/>
        </p:nvSpPr>
        <p:spPr>
          <a:xfrm>
            <a:off x="295275" y="2841625"/>
            <a:ext cx="1581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1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yields 2 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molecules</a:t>
            </a:r>
            <a:endParaRPr sz="1800" b="0" i="0" u="none" strike="noStrike" cap="none"/>
          </a:p>
        </p:txBody>
      </p:sp>
      <p:sp>
        <p:nvSpPr>
          <p:cNvPr id="2685" name="Google Shape;2685;p150"/>
          <p:cNvSpPr txBox="1"/>
          <p:nvPr/>
        </p:nvSpPr>
        <p:spPr>
          <a:xfrm>
            <a:off x="2609850" y="854075"/>
            <a:ext cx="1905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Denaturation</a:t>
            </a:r>
            <a:endParaRPr sz="1800" b="0" i="0" u="none" strike="noStrike" cap="none"/>
          </a:p>
        </p:txBody>
      </p:sp>
      <p:sp>
        <p:nvSpPr>
          <p:cNvPr id="2686" name="Google Shape;2686;p150"/>
          <p:cNvSpPr txBox="1"/>
          <p:nvPr/>
        </p:nvSpPr>
        <p:spPr>
          <a:xfrm>
            <a:off x="5321300" y="1984375"/>
            <a:ext cx="2667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87" name="Google Shape;2687;p150"/>
          <p:cNvSpPr txBox="1"/>
          <p:nvPr/>
        </p:nvSpPr>
        <p:spPr>
          <a:xfrm>
            <a:off x="5321300" y="822325"/>
            <a:ext cx="2698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88" name="Google Shape;2688;p150"/>
          <p:cNvSpPr txBox="1"/>
          <p:nvPr/>
        </p:nvSpPr>
        <p:spPr>
          <a:xfrm>
            <a:off x="6786562" y="822325"/>
            <a:ext cx="2635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689" name="Google Shape;2689;p150"/>
          <p:cNvSpPr txBox="1"/>
          <p:nvPr/>
        </p:nvSpPr>
        <p:spPr>
          <a:xfrm>
            <a:off x="6784975" y="1984375"/>
            <a:ext cx="2698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690" name="Google Shape;2690;p150"/>
          <p:cNvSpPr txBox="1"/>
          <p:nvPr/>
        </p:nvSpPr>
        <p:spPr>
          <a:xfrm>
            <a:off x="7037387" y="3217862"/>
            <a:ext cx="11318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Primers</a:t>
            </a:r>
            <a:endParaRPr sz="1800" b="0" i="0" u="none" strike="noStrike" cap="none"/>
          </a:p>
        </p:txBody>
      </p:sp>
      <p:cxnSp>
        <p:nvCxnSpPr>
          <p:cNvPr id="2691" name="Google Shape;2691;p150"/>
          <p:cNvCxnSpPr/>
          <p:nvPr/>
        </p:nvCxnSpPr>
        <p:spPr>
          <a:xfrm>
            <a:off x="6613525" y="2989262"/>
            <a:ext cx="376237" cy="4000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92" name="Google Shape;2692;p150"/>
          <p:cNvCxnSpPr/>
          <p:nvPr/>
        </p:nvCxnSpPr>
        <p:spPr>
          <a:xfrm rot="10800000" flipH="1">
            <a:off x="5775325" y="3386137"/>
            <a:ext cx="1214437" cy="3190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93" name="Google Shape;2693;p150"/>
          <p:cNvSpPr txBox="1"/>
          <p:nvPr/>
        </p:nvSpPr>
        <p:spPr>
          <a:xfrm>
            <a:off x="2619375" y="2398712"/>
            <a:ext cx="14827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Annealing</a:t>
            </a:r>
            <a:endParaRPr sz="1800" b="0" i="0" u="none" strike="noStrike" cap="none"/>
          </a:p>
        </p:txBody>
      </p:sp>
      <p:grpSp>
        <p:nvGrpSpPr>
          <p:cNvPr id="2694" name="Google Shape;2694;p150"/>
          <p:cNvGrpSpPr/>
          <p:nvPr/>
        </p:nvGrpSpPr>
        <p:grpSpPr>
          <a:xfrm>
            <a:off x="2154237" y="868362"/>
            <a:ext cx="369887" cy="360362"/>
            <a:chOff x="2154237" y="868362"/>
            <a:chExt cx="369887" cy="360362"/>
          </a:xfrm>
        </p:grpSpPr>
        <p:sp>
          <p:nvSpPr>
            <p:cNvPr id="2695" name="Google Shape;2695;p150"/>
            <p:cNvSpPr/>
            <p:nvPr/>
          </p:nvSpPr>
          <p:spPr>
            <a:xfrm>
              <a:off x="2154237" y="868362"/>
              <a:ext cx="369887" cy="3603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50"/>
            <p:cNvSpPr txBox="1"/>
            <p:nvPr/>
          </p:nvSpPr>
          <p:spPr>
            <a:xfrm>
              <a:off x="2257425" y="900112"/>
              <a:ext cx="180975" cy="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697" name="Google Shape;2697;p150"/>
          <p:cNvGrpSpPr/>
          <p:nvPr/>
        </p:nvGrpSpPr>
        <p:grpSpPr>
          <a:xfrm>
            <a:off x="2170112" y="2401887"/>
            <a:ext cx="369887" cy="360362"/>
            <a:chOff x="2154237" y="868362"/>
            <a:chExt cx="369887" cy="360362"/>
          </a:xfrm>
        </p:grpSpPr>
        <p:sp>
          <p:nvSpPr>
            <p:cNvPr id="2698" name="Google Shape;2698;p150"/>
            <p:cNvSpPr/>
            <p:nvPr/>
          </p:nvSpPr>
          <p:spPr>
            <a:xfrm>
              <a:off x="2154237" y="868362"/>
              <a:ext cx="369887" cy="3603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50"/>
            <p:cNvSpPr txBox="1"/>
            <p:nvPr/>
          </p:nvSpPr>
          <p:spPr>
            <a:xfrm>
              <a:off x="2257425" y="900112"/>
              <a:ext cx="180975" cy="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5" name="Google Shape;2705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593725"/>
            <a:ext cx="8548687" cy="550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06" name="Google Shape;2706;p15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13.25b-3</a:t>
            </a:r>
            <a:endParaRPr sz="1800" b="0" i="0" u="none" strike="noStrike" cap="none"/>
          </a:p>
        </p:txBody>
      </p:sp>
      <p:sp>
        <p:nvSpPr>
          <p:cNvPr id="2707" name="Google Shape;2707;p151"/>
          <p:cNvSpPr txBox="1"/>
          <p:nvPr/>
        </p:nvSpPr>
        <p:spPr>
          <a:xfrm>
            <a:off x="295275" y="2841625"/>
            <a:ext cx="15811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1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yields 2 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molecules</a:t>
            </a:r>
            <a:endParaRPr sz="1800" b="0" i="0" u="none" strike="noStrike" cap="none"/>
          </a:p>
        </p:txBody>
      </p:sp>
      <p:sp>
        <p:nvSpPr>
          <p:cNvPr id="2708" name="Google Shape;2708;p151"/>
          <p:cNvSpPr txBox="1"/>
          <p:nvPr/>
        </p:nvSpPr>
        <p:spPr>
          <a:xfrm>
            <a:off x="2609850" y="854075"/>
            <a:ext cx="1905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Denaturation</a:t>
            </a:r>
            <a:endParaRPr sz="1800" b="0" i="0" u="none" strike="noStrike" cap="none"/>
          </a:p>
        </p:txBody>
      </p:sp>
      <p:sp>
        <p:nvSpPr>
          <p:cNvPr id="2709" name="Google Shape;2709;p151"/>
          <p:cNvSpPr txBox="1"/>
          <p:nvPr/>
        </p:nvSpPr>
        <p:spPr>
          <a:xfrm>
            <a:off x="5321300" y="1984375"/>
            <a:ext cx="2667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710" name="Google Shape;2710;p151"/>
          <p:cNvSpPr txBox="1"/>
          <p:nvPr/>
        </p:nvSpPr>
        <p:spPr>
          <a:xfrm>
            <a:off x="5321300" y="822325"/>
            <a:ext cx="2698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711" name="Google Shape;2711;p151"/>
          <p:cNvSpPr txBox="1"/>
          <p:nvPr/>
        </p:nvSpPr>
        <p:spPr>
          <a:xfrm>
            <a:off x="6786562" y="822325"/>
            <a:ext cx="2635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712" name="Google Shape;2712;p151"/>
          <p:cNvSpPr txBox="1"/>
          <p:nvPr/>
        </p:nvSpPr>
        <p:spPr>
          <a:xfrm>
            <a:off x="6784975" y="1984375"/>
            <a:ext cx="26987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713" name="Google Shape;2713;p151"/>
          <p:cNvSpPr txBox="1"/>
          <p:nvPr/>
        </p:nvSpPr>
        <p:spPr>
          <a:xfrm>
            <a:off x="7037387" y="3217862"/>
            <a:ext cx="11318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Primers</a:t>
            </a:r>
            <a:endParaRPr sz="1800" b="0" i="0" u="none" strike="noStrike" cap="none"/>
          </a:p>
        </p:txBody>
      </p:sp>
      <p:cxnSp>
        <p:nvCxnSpPr>
          <p:cNvPr id="2714" name="Google Shape;2714;p151"/>
          <p:cNvCxnSpPr/>
          <p:nvPr/>
        </p:nvCxnSpPr>
        <p:spPr>
          <a:xfrm>
            <a:off x="6613525" y="2989262"/>
            <a:ext cx="376237" cy="4000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15" name="Google Shape;2715;p151"/>
          <p:cNvCxnSpPr/>
          <p:nvPr/>
        </p:nvCxnSpPr>
        <p:spPr>
          <a:xfrm rot="10800000" flipH="1">
            <a:off x="5775325" y="3386137"/>
            <a:ext cx="1214437" cy="3190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16" name="Google Shape;2716;p151"/>
          <p:cNvSpPr txBox="1"/>
          <p:nvPr/>
        </p:nvSpPr>
        <p:spPr>
          <a:xfrm>
            <a:off x="7011987" y="4597400"/>
            <a:ext cx="17081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nucleotides</a:t>
            </a:r>
            <a:endParaRPr sz="1800" b="0" i="0" u="none" strike="noStrike" cap="none"/>
          </a:p>
        </p:txBody>
      </p:sp>
      <p:cxnSp>
        <p:nvCxnSpPr>
          <p:cNvPr id="2717" name="Google Shape;2717;p151"/>
          <p:cNvCxnSpPr/>
          <p:nvPr/>
        </p:nvCxnSpPr>
        <p:spPr>
          <a:xfrm rot="10800000" flipH="1">
            <a:off x="5786437" y="4814887"/>
            <a:ext cx="1189037" cy="257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18" name="Google Shape;2718;p151"/>
          <p:cNvCxnSpPr/>
          <p:nvPr/>
        </p:nvCxnSpPr>
        <p:spPr>
          <a:xfrm rot="10800000" flipH="1">
            <a:off x="6615112" y="4816475"/>
            <a:ext cx="355600" cy="2873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19" name="Google Shape;2719;p151"/>
          <p:cNvSpPr txBox="1"/>
          <p:nvPr/>
        </p:nvSpPr>
        <p:spPr>
          <a:xfrm>
            <a:off x="2619375" y="2398712"/>
            <a:ext cx="14827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Annealing</a:t>
            </a:r>
            <a:endParaRPr sz="1800" b="0" i="0" u="none" strike="noStrike" cap="none"/>
          </a:p>
        </p:txBody>
      </p:sp>
      <p:sp>
        <p:nvSpPr>
          <p:cNvPr id="2720" name="Google Shape;2720;p151"/>
          <p:cNvSpPr txBox="1"/>
          <p:nvPr/>
        </p:nvSpPr>
        <p:spPr>
          <a:xfrm>
            <a:off x="2601912" y="4125912"/>
            <a:ext cx="14827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  <a:endParaRPr sz="1800" b="0" i="0" u="none" strike="noStrike" cap="none"/>
          </a:p>
        </p:txBody>
      </p:sp>
      <p:grpSp>
        <p:nvGrpSpPr>
          <p:cNvPr id="2721" name="Google Shape;2721;p151"/>
          <p:cNvGrpSpPr/>
          <p:nvPr/>
        </p:nvGrpSpPr>
        <p:grpSpPr>
          <a:xfrm>
            <a:off x="2154237" y="868362"/>
            <a:ext cx="369887" cy="360362"/>
            <a:chOff x="2154237" y="868362"/>
            <a:chExt cx="369887" cy="360362"/>
          </a:xfrm>
        </p:grpSpPr>
        <p:sp>
          <p:nvSpPr>
            <p:cNvPr id="2722" name="Google Shape;2722;p151"/>
            <p:cNvSpPr/>
            <p:nvPr/>
          </p:nvSpPr>
          <p:spPr>
            <a:xfrm>
              <a:off x="2154237" y="868362"/>
              <a:ext cx="369887" cy="3603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51"/>
            <p:cNvSpPr txBox="1"/>
            <p:nvPr/>
          </p:nvSpPr>
          <p:spPr>
            <a:xfrm>
              <a:off x="2257425" y="900112"/>
              <a:ext cx="180975" cy="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724" name="Google Shape;2724;p151"/>
          <p:cNvGrpSpPr/>
          <p:nvPr/>
        </p:nvGrpSpPr>
        <p:grpSpPr>
          <a:xfrm>
            <a:off x="2170112" y="2401887"/>
            <a:ext cx="369887" cy="360362"/>
            <a:chOff x="2154237" y="868362"/>
            <a:chExt cx="369887" cy="360362"/>
          </a:xfrm>
        </p:grpSpPr>
        <p:sp>
          <p:nvSpPr>
            <p:cNvPr id="2725" name="Google Shape;2725;p151"/>
            <p:cNvSpPr/>
            <p:nvPr/>
          </p:nvSpPr>
          <p:spPr>
            <a:xfrm>
              <a:off x="2154237" y="868362"/>
              <a:ext cx="369887" cy="3603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51"/>
            <p:cNvSpPr txBox="1"/>
            <p:nvPr/>
          </p:nvSpPr>
          <p:spPr>
            <a:xfrm>
              <a:off x="2257425" y="900112"/>
              <a:ext cx="180975" cy="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2727" name="Google Shape;2727;p151"/>
          <p:cNvGrpSpPr/>
          <p:nvPr/>
        </p:nvGrpSpPr>
        <p:grpSpPr>
          <a:xfrm>
            <a:off x="2144712" y="4149725"/>
            <a:ext cx="369887" cy="360362"/>
            <a:chOff x="2154237" y="868362"/>
            <a:chExt cx="369887" cy="360362"/>
          </a:xfrm>
        </p:grpSpPr>
        <p:sp>
          <p:nvSpPr>
            <p:cNvPr id="2728" name="Google Shape;2728;p151"/>
            <p:cNvSpPr/>
            <p:nvPr/>
          </p:nvSpPr>
          <p:spPr>
            <a:xfrm>
              <a:off x="2154237" y="868362"/>
              <a:ext cx="369887" cy="36036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51"/>
            <p:cNvSpPr txBox="1"/>
            <p:nvPr/>
          </p:nvSpPr>
          <p:spPr>
            <a:xfrm>
              <a:off x="2257425" y="900112"/>
              <a:ext cx="180975" cy="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5" name="Google Shape;2735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028700"/>
            <a:ext cx="8548687" cy="4630737"/>
          </a:xfrm>
          <a:prstGeom prst="rect">
            <a:avLst/>
          </a:prstGeom>
          <a:noFill/>
          <a:ln>
            <a:noFill/>
          </a:ln>
        </p:spPr>
      </p:pic>
      <p:sp>
        <p:nvSpPr>
          <p:cNvPr id="2736" name="Google Shape;2736;p15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13.25c</a:t>
            </a:r>
            <a:endParaRPr sz="1800" b="0" i="0" u="none" strike="noStrike" cap="none"/>
          </a:p>
        </p:txBody>
      </p:sp>
      <p:sp>
        <p:nvSpPr>
          <p:cNvPr id="2737" name="Google Shape;2737;p152"/>
          <p:cNvSpPr txBox="1"/>
          <p:nvPr/>
        </p:nvSpPr>
        <p:spPr>
          <a:xfrm>
            <a:off x="565150" y="1643062"/>
            <a:ext cx="269875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2</a:t>
            </a:r>
            <a:endParaRPr sz="1800" b="0" i="0" u="none" strike="noStrike" cap="none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yields 4 molecules</a:t>
            </a:r>
            <a:endParaRPr sz="1800" b="0" i="0" u="none" strike="noStrike" cap="none"/>
          </a:p>
        </p:txBody>
      </p:sp>
      <p:sp>
        <p:nvSpPr>
          <p:cNvPr id="2738" name="Google Shape;2738;p152"/>
          <p:cNvSpPr txBox="1"/>
          <p:nvPr/>
        </p:nvSpPr>
        <p:spPr>
          <a:xfrm>
            <a:off x="258762" y="2957512"/>
            <a:ext cx="3343275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 3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yields 8 molecules;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molecules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 white boxes)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 target sequence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739" name="Google Shape;2739;p152"/>
          <p:cNvSpPr txBox="1"/>
          <p:nvPr/>
        </p:nvSpPr>
        <p:spPr>
          <a:xfrm>
            <a:off x="341312" y="4926012"/>
            <a:ext cx="1082675" cy="33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1800" b="0" i="0" u="none" strike="noStrike" cap="none"/>
          </a:p>
        </p:txBody>
      </p:sp>
      <p:sp>
        <p:nvSpPr>
          <p:cNvPr id="2740" name="Google Shape;2740;p152"/>
          <p:cNvSpPr txBox="1"/>
          <p:nvPr/>
        </p:nvSpPr>
        <p:spPr>
          <a:xfrm>
            <a:off x="1584325" y="4937125"/>
            <a:ext cx="72501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30 more cycles, over 1 billion (10</a:t>
            </a:r>
            <a:r>
              <a:rPr lang="en-US" sz="23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molecules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 the target sequence.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p153"/>
          <p:cNvSpPr txBox="1"/>
          <p:nvPr/>
        </p:nvSpPr>
        <p:spPr>
          <a:xfrm>
            <a:off x="55562" y="1257300"/>
            <a:ext cx="88138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 amplification alone cannot substitute for gene cloning in cells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Instead, PCR is used to provide the specific DNA fragment to be cloned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 primers are synthesized to include a restriction site that matches the site in the cloning vector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fragment and vector are cut and ligated together</a:t>
            </a:r>
            <a:endParaRPr sz="1800" b="0" i="0" u="none" strike="noStrike" cap="none"/>
          </a:p>
        </p:txBody>
      </p:sp>
      <p:cxnSp>
        <p:nvCxnSpPr>
          <p:cNvPr id="2747" name="Google Shape;2747;p153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48" name="Google Shape;2748;p153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" name="Google Shape;2754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492250"/>
            <a:ext cx="8548687" cy="370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5" name="Google Shape;2755;p154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13.26</a:t>
            </a:r>
            <a:endParaRPr sz="1800" b="0" i="0" u="none" strike="noStrike" cap="none"/>
          </a:p>
        </p:txBody>
      </p:sp>
      <p:sp>
        <p:nvSpPr>
          <p:cNvPr id="2756" name="Google Shape;2756;p154"/>
          <p:cNvSpPr txBox="1"/>
          <p:nvPr/>
        </p:nvSpPr>
        <p:spPr>
          <a:xfrm>
            <a:off x="342900" y="1533525"/>
            <a:ext cx="1198562" cy="130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Cloning 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vector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(bacterial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plasmid)</a:t>
            </a:r>
            <a:endParaRPr sz="1800" b="0" i="0" u="none" strike="noStrike" cap="none"/>
          </a:p>
        </p:txBody>
      </p:sp>
      <p:sp>
        <p:nvSpPr>
          <p:cNvPr id="2757" name="Google Shape;2757;p154"/>
          <p:cNvSpPr txBox="1"/>
          <p:nvPr/>
        </p:nvSpPr>
        <p:spPr>
          <a:xfrm>
            <a:off x="4897437" y="1531937"/>
            <a:ext cx="3935412" cy="8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fragment obtained by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PCR (cut by same restriction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 used on cloning vector)</a:t>
            </a:r>
            <a:endParaRPr sz="1800" b="0" i="0" u="none" strike="noStrike" cap="none"/>
          </a:p>
        </p:txBody>
      </p:sp>
      <p:sp>
        <p:nvSpPr>
          <p:cNvPr id="2758" name="Google Shape;2758;p154"/>
          <p:cNvSpPr txBox="1"/>
          <p:nvPr/>
        </p:nvSpPr>
        <p:spPr>
          <a:xfrm>
            <a:off x="2732087" y="3154362"/>
            <a:ext cx="17176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 and ligate</a:t>
            </a:r>
            <a:endParaRPr sz="1800" b="0" i="0" u="none" strike="noStrike" cap="none"/>
          </a:p>
        </p:txBody>
      </p:sp>
      <p:sp>
        <p:nvSpPr>
          <p:cNvPr id="2759" name="Google Shape;2759;p154"/>
          <p:cNvSpPr txBox="1"/>
          <p:nvPr/>
        </p:nvSpPr>
        <p:spPr>
          <a:xfrm>
            <a:off x="4273550" y="4478337"/>
            <a:ext cx="33083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Recombinant DNA plasmid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155"/>
          <p:cNvSpPr txBox="1"/>
          <p:nvPr/>
        </p:nvSpPr>
        <p:spPr>
          <a:xfrm>
            <a:off x="88900" y="127000"/>
            <a:ext cx="77724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Sequencing</a:t>
            </a:r>
            <a:endParaRPr sz="1800" b="0" i="0" u="none" strike="noStrike" cap="none"/>
          </a:p>
        </p:txBody>
      </p:sp>
      <p:sp>
        <p:nvSpPr>
          <p:cNvPr id="2766" name="Google Shape;2766;p155"/>
          <p:cNvSpPr txBox="1"/>
          <p:nvPr/>
        </p:nvSpPr>
        <p:spPr>
          <a:xfrm>
            <a:off x="63500" y="1254125"/>
            <a:ext cx="8813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gene is cloned, complementary base pairing can be exploited to determine the gene’s complete nucleotide sequence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is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sequencing</a:t>
            </a:r>
            <a:endParaRPr sz="1800" b="0" i="0" u="none" strike="noStrike" cap="none"/>
          </a:p>
        </p:txBody>
      </p:sp>
      <p:cxnSp>
        <p:nvCxnSpPr>
          <p:cNvPr id="2767" name="Google Shape;2767;p15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68" name="Google Shape;2768;p15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/>
        </p:nvSpPr>
        <p:spPr>
          <a:xfrm>
            <a:off x="63500" y="1254125"/>
            <a:ext cx="8801100" cy="509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1952, Alfred Hershey and Martha Chase showed that DNA is the genetic material of a phage known as T2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this, they designed an experiment showing that only the DNA of the T2 phage, and not the protein, enters an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 during infection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concluded that the injected DNA of the phage provides the genetic information</a:t>
            </a:r>
            <a:endParaRPr sz="1800" b="0" i="0" u="none" strike="noStrike" cap="none"/>
          </a:p>
        </p:txBody>
      </p:sp>
      <p:sp>
        <p:nvSpPr>
          <p:cNvPr id="222" name="Google Shape;222;p37"/>
          <p:cNvSpPr txBox="1"/>
          <p:nvPr/>
        </p:nvSpPr>
        <p:spPr>
          <a:xfrm>
            <a:off x="228600" y="5486400"/>
            <a:ext cx="8534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37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4" name="Google Shape;224;p3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Hershey-Chase Experiment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p156"/>
          <p:cNvSpPr txBox="1"/>
          <p:nvPr/>
        </p:nvSpPr>
        <p:spPr>
          <a:xfrm>
            <a:off x="55562" y="1250950"/>
            <a:ext cx="9012237" cy="52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“Next-generation” sequencing techniques, developed in the last ten years, are rapid and inexpensive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sequence by synthesizing the complementary strand of a single, immobilized template strand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chemical trick enables electronic monitors to identify which nucleotide is being added at each step.</a:t>
            </a:r>
            <a:endParaRPr sz="1800" b="0" i="0" u="none" strike="noStrike" cap="none"/>
          </a:p>
        </p:txBody>
      </p:sp>
      <p:cxnSp>
        <p:nvCxnSpPr>
          <p:cNvPr id="2775" name="Google Shape;2775;p156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76" name="Google Shape;2776;p15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15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13.UN01</a:t>
            </a:r>
            <a:endParaRPr sz="1800" b="0" i="0" u="none" strike="noStrike" cap="none"/>
          </a:p>
        </p:txBody>
      </p:sp>
      <p:pic>
        <p:nvPicPr>
          <p:cNvPr id="2783" name="Google Shape;2783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531937"/>
            <a:ext cx="8548687" cy="3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9" name="Google Shape;2789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660525"/>
            <a:ext cx="8548687" cy="33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0" name="Google Shape;2790;p15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13.UN03</a:t>
            </a:r>
            <a:endParaRPr sz="1800" b="0" i="0" u="none" strike="noStrike" cap="none"/>
          </a:p>
        </p:txBody>
      </p:sp>
      <p:sp>
        <p:nvSpPr>
          <p:cNvPr id="2791" name="Google Shape;2791;p158"/>
          <p:cNvSpPr txBox="1"/>
          <p:nvPr/>
        </p:nvSpPr>
        <p:spPr>
          <a:xfrm>
            <a:off x="322262" y="3128962"/>
            <a:ext cx="260191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Sugar-phosphate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</a:t>
            </a:r>
            <a:endParaRPr sz="1800" b="0" i="0" u="none" strike="noStrike" cap="none"/>
          </a:p>
        </p:txBody>
      </p:sp>
      <p:sp>
        <p:nvSpPr>
          <p:cNvPr id="2792" name="Google Shape;2792;p158"/>
          <p:cNvSpPr txBox="1"/>
          <p:nvPr/>
        </p:nvSpPr>
        <p:spPr>
          <a:xfrm>
            <a:off x="6227762" y="2600325"/>
            <a:ext cx="1806575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Nitrogenous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</a:t>
            </a:r>
            <a:endParaRPr sz="1800" b="0" i="0" u="none" strike="noStrike" cap="none"/>
          </a:p>
        </p:txBody>
      </p:sp>
      <p:sp>
        <p:nvSpPr>
          <p:cNvPr id="2793" name="Google Shape;2793;p158"/>
          <p:cNvSpPr txBox="1"/>
          <p:nvPr/>
        </p:nvSpPr>
        <p:spPr>
          <a:xfrm>
            <a:off x="5019675" y="4418012"/>
            <a:ext cx="2270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 bond</a:t>
            </a:r>
            <a:endParaRPr sz="1800" b="0" i="0" u="none" strike="noStrike" cap="none"/>
          </a:p>
        </p:txBody>
      </p:sp>
      <p:sp>
        <p:nvSpPr>
          <p:cNvPr id="2794" name="Google Shape;2794;p158"/>
          <p:cNvSpPr txBox="1"/>
          <p:nvPr/>
        </p:nvSpPr>
        <p:spPr>
          <a:xfrm>
            <a:off x="4659312" y="2419350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795" name="Google Shape;2795;p158"/>
          <p:cNvSpPr txBox="1"/>
          <p:nvPr/>
        </p:nvSpPr>
        <p:spPr>
          <a:xfrm>
            <a:off x="5207000" y="2416175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796" name="Google Shape;2796;p158"/>
          <p:cNvSpPr txBox="1"/>
          <p:nvPr/>
        </p:nvSpPr>
        <p:spPr>
          <a:xfrm>
            <a:off x="3470275" y="4006850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797" name="Google Shape;2797;p158"/>
          <p:cNvSpPr txBox="1"/>
          <p:nvPr/>
        </p:nvSpPr>
        <p:spPr>
          <a:xfrm>
            <a:off x="3946525" y="4008437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798" name="Google Shape;2798;p158"/>
          <p:cNvSpPr txBox="1"/>
          <p:nvPr/>
        </p:nvSpPr>
        <p:spPr>
          <a:xfrm>
            <a:off x="4824412" y="1770062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799" name="Google Shape;2799;p158"/>
          <p:cNvSpPr txBox="1"/>
          <p:nvPr/>
        </p:nvSpPr>
        <p:spPr>
          <a:xfrm>
            <a:off x="4881562" y="3086100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800" name="Google Shape;2800;p158"/>
          <p:cNvSpPr txBox="1"/>
          <p:nvPr/>
        </p:nvSpPr>
        <p:spPr>
          <a:xfrm>
            <a:off x="4783137" y="3702050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01" name="Google Shape;2801;p158"/>
          <p:cNvSpPr txBox="1"/>
          <p:nvPr/>
        </p:nvSpPr>
        <p:spPr>
          <a:xfrm>
            <a:off x="3568700" y="4787900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02" name="Google Shape;2802;p158"/>
          <p:cNvSpPr txBox="1"/>
          <p:nvPr/>
        </p:nvSpPr>
        <p:spPr>
          <a:xfrm>
            <a:off x="5249862" y="2092325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03" name="Google Shape;2803;p158"/>
          <p:cNvSpPr txBox="1"/>
          <p:nvPr/>
        </p:nvSpPr>
        <p:spPr>
          <a:xfrm>
            <a:off x="4289425" y="2092325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04" name="Google Shape;2804;p158"/>
          <p:cNvSpPr txBox="1"/>
          <p:nvPr/>
        </p:nvSpPr>
        <p:spPr>
          <a:xfrm>
            <a:off x="4094162" y="4791075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05" name="Google Shape;2805;p158"/>
          <p:cNvSpPr txBox="1"/>
          <p:nvPr/>
        </p:nvSpPr>
        <p:spPr>
          <a:xfrm>
            <a:off x="3886200" y="3702050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06" name="Google Shape;2806;p158"/>
          <p:cNvSpPr txBox="1"/>
          <p:nvPr/>
        </p:nvSpPr>
        <p:spPr>
          <a:xfrm>
            <a:off x="5360987" y="3079750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807" name="Google Shape;2807;p158"/>
          <p:cNvSpPr txBox="1"/>
          <p:nvPr/>
        </p:nvSpPr>
        <p:spPr>
          <a:xfrm>
            <a:off x="4919662" y="3392487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808" name="Google Shape;2808;p158"/>
          <p:cNvSpPr txBox="1"/>
          <p:nvPr/>
        </p:nvSpPr>
        <p:spPr>
          <a:xfrm>
            <a:off x="4116387" y="3394075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809" name="Google Shape;2809;p158"/>
          <p:cNvSpPr txBox="1"/>
          <p:nvPr/>
        </p:nvSpPr>
        <p:spPr>
          <a:xfrm>
            <a:off x="3908425" y="1773237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cxnSp>
        <p:nvCxnSpPr>
          <p:cNvPr id="2810" name="Google Shape;2810;p158"/>
          <p:cNvCxnSpPr/>
          <p:nvPr/>
        </p:nvCxnSpPr>
        <p:spPr>
          <a:xfrm flipH="1">
            <a:off x="2933700" y="2390775"/>
            <a:ext cx="1187450" cy="942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11" name="Google Shape;2811;p158"/>
          <p:cNvCxnSpPr/>
          <p:nvPr/>
        </p:nvCxnSpPr>
        <p:spPr>
          <a:xfrm rot="10800000">
            <a:off x="2927350" y="3336925"/>
            <a:ext cx="94932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12" name="Google Shape;2812;p158"/>
          <p:cNvCxnSpPr/>
          <p:nvPr/>
        </p:nvCxnSpPr>
        <p:spPr>
          <a:xfrm>
            <a:off x="5403850" y="2216150"/>
            <a:ext cx="768350" cy="5778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13" name="Google Shape;2813;p158"/>
          <p:cNvCxnSpPr/>
          <p:nvPr/>
        </p:nvCxnSpPr>
        <p:spPr>
          <a:xfrm flipH="1">
            <a:off x="5305425" y="2790825"/>
            <a:ext cx="869950" cy="6953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14" name="Google Shape;2814;p158"/>
          <p:cNvCxnSpPr/>
          <p:nvPr/>
        </p:nvCxnSpPr>
        <p:spPr>
          <a:xfrm>
            <a:off x="4524375" y="3822700"/>
            <a:ext cx="434975" cy="7842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0" name="Google Shape;2820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104900"/>
            <a:ext cx="8548687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1" name="Google Shape;2821;p15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13.UN04</a:t>
            </a:r>
            <a:endParaRPr sz="1800" b="0" i="0" u="none" strike="noStrike" cap="none"/>
          </a:p>
        </p:txBody>
      </p:sp>
      <p:sp>
        <p:nvSpPr>
          <p:cNvPr id="2822" name="Google Shape;2822;p159"/>
          <p:cNvSpPr txBox="1"/>
          <p:nvPr/>
        </p:nvSpPr>
        <p:spPr>
          <a:xfrm>
            <a:off x="8604250" y="1341437"/>
            <a:ext cx="1968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23" name="Google Shape;2823;p159"/>
          <p:cNvSpPr txBox="1"/>
          <p:nvPr/>
        </p:nvSpPr>
        <p:spPr>
          <a:xfrm>
            <a:off x="8601075" y="1609725"/>
            <a:ext cx="190500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24" name="Google Shape;2824;p159"/>
          <p:cNvSpPr txBox="1"/>
          <p:nvPr/>
        </p:nvSpPr>
        <p:spPr>
          <a:xfrm>
            <a:off x="7646987" y="2611437"/>
            <a:ext cx="1169987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2825" name="Google Shape;2825;p159"/>
          <p:cNvSpPr txBox="1"/>
          <p:nvPr/>
        </p:nvSpPr>
        <p:spPr>
          <a:xfrm>
            <a:off x="8604250" y="4427537"/>
            <a:ext cx="1968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26" name="Google Shape;2826;p159"/>
          <p:cNvSpPr txBox="1"/>
          <p:nvPr/>
        </p:nvSpPr>
        <p:spPr>
          <a:xfrm>
            <a:off x="8601075" y="4695825"/>
            <a:ext cx="190500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27" name="Google Shape;2827;p159"/>
          <p:cNvSpPr txBox="1"/>
          <p:nvPr/>
        </p:nvSpPr>
        <p:spPr>
          <a:xfrm>
            <a:off x="5127625" y="3275012"/>
            <a:ext cx="31178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 synthesized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short Okazaki fragments,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later joined by DNA ligase</a:t>
            </a:r>
            <a:endParaRPr sz="1800" b="0" i="0" u="none" strike="noStrike" cap="none"/>
          </a:p>
        </p:txBody>
      </p:sp>
      <p:sp>
        <p:nvSpPr>
          <p:cNvPr id="2828" name="Google Shape;2828;p159"/>
          <p:cNvSpPr txBox="1"/>
          <p:nvPr/>
        </p:nvSpPr>
        <p:spPr>
          <a:xfrm>
            <a:off x="4462462" y="5026025"/>
            <a:ext cx="314325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 replaces the RNA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 with DNA nucleotides</a:t>
            </a:r>
            <a:endParaRPr sz="1800" b="0" i="0" u="none" strike="noStrike" cap="none"/>
          </a:p>
        </p:txBody>
      </p:sp>
      <p:sp>
        <p:nvSpPr>
          <p:cNvPr id="2829" name="Google Shape;2829;p159"/>
          <p:cNvSpPr txBox="1"/>
          <p:nvPr/>
        </p:nvSpPr>
        <p:spPr>
          <a:xfrm>
            <a:off x="1235075" y="4448175"/>
            <a:ext cx="230346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 synthesizes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short RNA primer</a:t>
            </a:r>
            <a:endParaRPr sz="1800" b="0" i="0" u="none" strike="noStrike" cap="none"/>
          </a:p>
        </p:txBody>
      </p:sp>
      <p:sp>
        <p:nvSpPr>
          <p:cNvPr id="2830" name="Google Shape;2830;p159"/>
          <p:cNvSpPr txBox="1"/>
          <p:nvPr/>
        </p:nvSpPr>
        <p:spPr>
          <a:xfrm>
            <a:off x="339725" y="1116012"/>
            <a:ext cx="314325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 synthesizes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 continuously</a:t>
            </a:r>
            <a:endParaRPr sz="1800" b="0" i="0" u="none" strike="noStrike" cap="none"/>
          </a:p>
        </p:txBody>
      </p:sp>
      <p:sp>
        <p:nvSpPr>
          <p:cNvPr id="2831" name="Google Shape;2831;p159"/>
          <p:cNvSpPr txBox="1"/>
          <p:nvPr/>
        </p:nvSpPr>
        <p:spPr>
          <a:xfrm>
            <a:off x="2974975" y="2381250"/>
            <a:ext cx="329565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 starts DNA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synthesis at 3′ end of primer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continues in 5′ → 3′ direction</a:t>
            </a:r>
            <a:endParaRPr sz="1800" b="0" i="0" u="none" strike="noStrike" cap="none"/>
          </a:p>
        </p:txBody>
      </p:sp>
      <p:sp>
        <p:nvSpPr>
          <p:cNvPr id="2832" name="Google Shape;2832;p159"/>
          <p:cNvSpPr txBox="1"/>
          <p:nvPr/>
        </p:nvSpPr>
        <p:spPr>
          <a:xfrm>
            <a:off x="488950" y="3084512"/>
            <a:ext cx="1968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33" name="Google Shape;2833;p159"/>
          <p:cNvSpPr txBox="1"/>
          <p:nvPr/>
        </p:nvSpPr>
        <p:spPr>
          <a:xfrm>
            <a:off x="488950" y="2836862"/>
            <a:ext cx="190500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34" name="Google Shape;2834;p159"/>
          <p:cNvSpPr txBox="1"/>
          <p:nvPr/>
        </p:nvSpPr>
        <p:spPr>
          <a:xfrm>
            <a:off x="2305050" y="3349625"/>
            <a:ext cx="190500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35" name="Google Shape;2835;p159"/>
          <p:cNvSpPr txBox="1"/>
          <p:nvPr/>
        </p:nvSpPr>
        <p:spPr>
          <a:xfrm>
            <a:off x="561975" y="2066925"/>
            <a:ext cx="9080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</a:t>
            </a: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</p:txBody>
      </p:sp>
      <p:sp>
        <p:nvSpPr>
          <p:cNvPr id="2836" name="Google Shape;2836;p159"/>
          <p:cNvSpPr txBox="1"/>
          <p:nvPr/>
        </p:nvSpPr>
        <p:spPr>
          <a:xfrm>
            <a:off x="541337" y="3714750"/>
            <a:ext cx="9302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Helicase</a:t>
            </a:r>
            <a:endParaRPr sz="1800" b="0" i="0" u="none" strike="noStrike" cap="none"/>
          </a:p>
        </p:txBody>
      </p:sp>
      <p:cxnSp>
        <p:nvCxnSpPr>
          <p:cNvPr id="2837" name="Google Shape;2837;p159"/>
          <p:cNvCxnSpPr/>
          <p:nvPr/>
        </p:nvCxnSpPr>
        <p:spPr>
          <a:xfrm>
            <a:off x="1587500" y="1658937"/>
            <a:ext cx="198437" cy="7493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38" name="Google Shape;2838;p159"/>
          <p:cNvCxnSpPr/>
          <p:nvPr/>
        </p:nvCxnSpPr>
        <p:spPr>
          <a:xfrm>
            <a:off x="804862" y="2595562"/>
            <a:ext cx="0" cy="330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39" name="Google Shape;2839;p159"/>
          <p:cNvCxnSpPr/>
          <p:nvPr/>
        </p:nvCxnSpPr>
        <p:spPr>
          <a:xfrm flipH="1">
            <a:off x="1087437" y="3424237"/>
            <a:ext cx="271462" cy="317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40" name="Google Shape;2840;p159"/>
          <p:cNvCxnSpPr/>
          <p:nvPr/>
        </p:nvCxnSpPr>
        <p:spPr>
          <a:xfrm flipH="1">
            <a:off x="2349500" y="4140200"/>
            <a:ext cx="322262" cy="3349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41" name="Google Shape;2841;p159"/>
          <p:cNvCxnSpPr/>
          <p:nvPr/>
        </p:nvCxnSpPr>
        <p:spPr>
          <a:xfrm>
            <a:off x="4406900" y="3195637"/>
            <a:ext cx="114300" cy="8858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42" name="Google Shape;2842;p159"/>
          <p:cNvCxnSpPr/>
          <p:nvPr/>
        </p:nvCxnSpPr>
        <p:spPr>
          <a:xfrm>
            <a:off x="6761162" y="4106862"/>
            <a:ext cx="896937" cy="3460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43" name="Google Shape;2843;p159"/>
          <p:cNvCxnSpPr/>
          <p:nvPr/>
        </p:nvCxnSpPr>
        <p:spPr>
          <a:xfrm>
            <a:off x="8462962" y="3179762"/>
            <a:ext cx="0" cy="1333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triangle" w="sm" len="sm"/>
          </a:ln>
        </p:spPr>
      </p:cxnSp>
      <p:cxnSp>
        <p:nvCxnSpPr>
          <p:cNvPr id="2844" name="Google Shape;2844;p159"/>
          <p:cNvCxnSpPr/>
          <p:nvPr/>
        </p:nvCxnSpPr>
        <p:spPr>
          <a:xfrm rot="10800000" flipH="1">
            <a:off x="8462962" y="1770062"/>
            <a:ext cx="4762" cy="884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triangle" w="sm" len="sm"/>
          </a:ln>
        </p:spPr>
      </p:cxnSp>
      <p:cxnSp>
        <p:nvCxnSpPr>
          <p:cNvPr id="2845" name="Google Shape;2845;p159"/>
          <p:cNvCxnSpPr/>
          <p:nvPr/>
        </p:nvCxnSpPr>
        <p:spPr>
          <a:xfrm flipH="1">
            <a:off x="6019800" y="4803775"/>
            <a:ext cx="204787" cy="249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1" name="Google Shape;2851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525" y="2432050"/>
            <a:ext cx="7346950" cy="18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2" name="Google Shape;2852;p16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13.UN05</a:t>
            </a:r>
            <a:endParaRPr sz="1800" b="0" i="0" u="none" strike="noStrike" cap="none"/>
          </a:p>
        </p:txBody>
      </p:sp>
      <p:sp>
        <p:nvSpPr>
          <p:cNvPr id="2853" name="Google Shape;2853;p160"/>
          <p:cNvSpPr txBox="1"/>
          <p:nvPr/>
        </p:nvSpPr>
        <p:spPr>
          <a:xfrm>
            <a:off x="7886700" y="2439987"/>
            <a:ext cx="227012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54" name="Google Shape;2854;p160"/>
          <p:cNvSpPr txBox="1"/>
          <p:nvPr/>
        </p:nvSpPr>
        <p:spPr>
          <a:xfrm>
            <a:off x="7886700" y="3597275"/>
            <a:ext cx="219075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55" name="Google Shape;2855;p160"/>
          <p:cNvSpPr txBox="1"/>
          <p:nvPr/>
        </p:nvSpPr>
        <p:spPr>
          <a:xfrm>
            <a:off x="4665662" y="3879850"/>
            <a:ext cx="16129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Sticky end</a:t>
            </a:r>
            <a:endParaRPr sz="1800" b="0" i="0" u="none" strike="noStrike" cap="none"/>
          </a:p>
        </p:txBody>
      </p:sp>
      <p:sp>
        <p:nvSpPr>
          <p:cNvPr id="2856" name="Google Shape;2856;p160"/>
          <p:cNvSpPr txBox="1"/>
          <p:nvPr/>
        </p:nvSpPr>
        <p:spPr>
          <a:xfrm>
            <a:off x="2687637" y="2792412"/>
            <a:ext cx="284162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857" name="Google Shape;2857;p160"/>
          <p:cNvSpPr txBox="1"/>
          <p:nvPr/>
        </p:nvSpPr>
        <p:spPr>
          <a:xfrm>
            <a:off x="6138862" y="3208337"/>
            <a:ext cx="2841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2858" name="Google Shape;2858;p160"/>
          <p:cNvSpPr txBox="1"/>
          <p:nvPr/>
        </p:nvSpPr>
        <p:spPr>
          <a:xfrm>
            <a:off x="2700337" y="3208337"/>
            <a:ext cx="239712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859" name="Google Shape;2859;p160"/>
          <p:cNvSpPr txBox="1"/>
          <p:nvPr/>
        </p:nvSpPr>
        <p:spPr>
          <a:xfrm>
            <a:off x="6180137" y="2789237"/>
            <a:ext cx="2841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2860" name="Google Shape;2860;p160"/>
          <p:cNvSpPr txBox="1"/>
          <p:nvPr/>
        </p:nvSpPr>
        <p:spPr>
          <a:xfrm>
            <a:off x="5040312" y="2789237"/>
            <a:ext cx="2841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61" name="Google Shape;2861;p160"/>
          <p:cNvSpPr txBox="1"/>
          <p:nvPr/>
        </p:nvSpPr>
        <p:spPr>
          <a:xfrm>
            <a:off x="3287712" y="3208337"/>
            <a:ext cx="239712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62" name="Google Shape;2862;p160"/>
          <p:cNvSpPr txBox="1"/>
          <p:nvPr/>
        </p:nvSpPr>
        <p:spPr>
          <a:xfrm>
            <a:off x="3011487" y="3208337"/>
            <a:ext cx="239712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63" name="Google Shape;2863;p160"/>
          <p:cNvSpPr txBox="1"/>
          <p:nvPr/>
        </p:nvSpPr>
        <p:spPr>
          <a:xfrm>
            <a:off x="5338762" y="2789237"/>
            <a:ext cx="2841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64" name="Google Shape;2864;p160"/>
          <p:cNvSpPr txBox="1"/>
          <p:nvPr/>
        </p:nvSpPr>
        <p:spPr>
          <a:xfrm>
            <a:off x="3535362" y="3208337"/>
            <a:ext cx="239712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65" name="Google Shape;2865;p160"/>
          <p:cNvSpPr txBox="1"/>
          <p:nvPr/>
        </p:nvSpPr>
        <p:spPr>
          <a:xfrm>
            <a:off x="5900737" y="2789237"/>
            <a:ext cx="2841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66" name="Google Shape;2866;p160"/>
          <p:cNvSpPr txBox="1"/>
          <p:nvPr/>
        </p:nvSpPr>
        <p:spPr>
          <a:xfrm>
            <a:off x="5640387" y="2789237"/>
            <a:ext cx="2841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2867" name="Google Shape;2867;p160"/>
          <p:cNvSpPr txBox="1"/>
          <p:nvPr/>
        </p:nvSpPr>
        <p:spPr>
          <a:xfrm>
            <a:off x="3827462" y="3208337"/>
            <a:ext cx="239712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2868" name="Google Shape;2868;p160"/>
          <p:cNvSpPr/>
          <p:nvPr/>
        </p:nvSpPr>
        <p:spPr>
          <a:xfrm rot="-5400000" flipH="1">
            <a:off x="5342731" y="2899568"/>
            <a:ext cx="411162" cy="1006475"/>
          </a:xfrm>
          <a:prstGeom prst="rightBrace">
            <a:avLst>
              <a:gd name="adj1" fmla="val 2655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60"/>
          <p:cNvSpPr txBox="1"/>
          <p:nvPr/>
        </p:nvSpPr>
        <p:spPr>
          <a:xfrm>
            <a:off x="6115050" y="3600450"/>
            <a:ext cx="227012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70" name="Google Shape;2870;p160"/>
          <p:cNvSpPr txBox="1"/>
          <p:nvPr/>
        </p:nvSpPr>
        <p:spPr>
          <a:xfrm>
            <a:off x="5008562" y="2436812"/>
            <a:ext cx="219075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71" name="Google Shape;2871;p160"/>
          <p:cNvSpPr txBox="1"/>
          <p:nvPr/>
        </p:nvSpPr>
        <p:spPr>
          <a:xfrm>
            <a:off x="2820987" y="2439987"/>
            <a:ext cx="227012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72" name="Google Shape;2872;p160"/>
          <p:cNvSpPr txBox="1"/>
          <p:nvPr/>
        </p:nvSpPr>
        <p:spPr>
          <a:xfrm>
            <a:off x="3843337" y="3600450"/>
            <a:ext cx="219075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2873" name="Google Shape;2873;p160"/>
          <p:cNvSpPr txBox="1"/>
          <p:nvPr/>
        </p:nvSpPr>
        <p:spPr>
          <a:xfrm>
            <a:off x="947737" y="3600450"/>
            <a:ext cx="227012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2874" name="Google Shape;2874;p160"/>
          <p:cNvSpPr txBox="1"/>
          <p:nvPr/>
        </p:nvSpPr>
        <p:spPr>
          <a:xfrm>
            <a:off x="942975" y="2439987"/>
            <a:ext cx="219075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cxnSp>
        <p:nvCxnSpPr>
          <p:cNvPr id="2875" name="Google Shape;2875;p160"/>
          <p:cNvCxnSpPr/>
          <p:nvPr/>
        </p:nvCxnSpPr>
        <p:spPr>
          <a:xfrm flipH="1">
            <a:off x="5502275" y="3556000"/>
            <a:ext cx="44450" cy="3714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16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13.UN06</a:t>
            </a:r>
            <a:endParaRPr sz="1800" b="0" i="0" u="none" strike="noStrike" cap="none"/>
          </a:p>
        </p:txBody>
      </p:sp>
      <p:pic>
        <p:nvPicPr>
          <p:cNvPr id="2882" name="Google Shape;2882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662" y="1719262"/>
            <a:ext cx="5145087" cy="326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231775"/>
            <a:ext cx="8548687" cy="63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13.4</a:t>
            </a:r>
            <a:endParaRPr sz="1800" b="0" i="0" u="none" strike="noStrike" cap="none"/>
          </a:p>
        </p:txBody>
      </p:sp>
      <p:sp>
        <p:nvSpPr>
          <p:cNvPr id="234" name="Google Shape;234;p38"/>
          <p:cNvSpPr txBox="1"/>
          <p:nvPr/>
        </p:nvSpPr>
        <p:spPr>
          <a:xfrm>
            <a:off x="646112" y="808037"/>
            <a:ext cx="1350962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Labeled phages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 cells.</a:t>
            </a:r>
            <a:endParaRPr sz="1800" b="0" i="0" u="none" strike="noStrike" cap="none"/>
          </a:p>
        </p:txBody>
      </p:sp>
      <p:sp>
        <p:nvSpPr>
          <p:cNvPr id="235" name="Google Shape;235;p38"/>
          <p:cNvSpPr txBox="1"/>
          <p:nvPr/>
        </p:nvSpPr>
        <p:spPr>
          <a:xfrm>
            <a:off x="338137" y="508000"/>
            <a:ext cx="431958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Batch 1: Radioactive sulfur (</a:t>
            </a:r>
            <a:r>
              <a:rPr lang="en-US" sz="14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S) in phage protein</a:t>
            </a:r>
            <a:endParaRPr sz="1800" b="0" i="0" u="none" strike="noStrike" cap="none"/>
          </a:p>
        </p:txBody>
      </p:sp>
      <p:sp>
        <p:nvSpPr>
          <p:cNvPr id="236" name="Google Shape;236;p38"/>
          <p:cNvSpPr txBox="1"/>
          <p:nvPr/>
        </p:nvSpPr>
        <p:spPr>
          <a:xfrm>
            <a:off x="347662" y="238125"/>
            <a:ext cx="128587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016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AA1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</a:t>
            </a:r>
            <a:endParaRPr sz="1800" b="0" i="0" u="none" strike="noStrike" cap="none"/>
          </a:p>
        </p:txBody>
      </p:sp>
      <p:sp>
        <p:nvSpPr>
          <p:cNvPr id="237" name="Google Shape;237;p38"/>
          <p:cNvSpPr txBox="1"/>
          <p:nvPr/>
        </p:nvSpPr>
        <p:spPr>
          <a:xfrm>
            <a:off x="3179762" y="809625"/>
            <a:ext cx="20034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Agitation frees outside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phage parts from cells.</a:t>
            </a:r>
            <a:endParaRPr sz="1800" b="0" i="0" u="none" strike="noStrike" cap="none"/>
          </a:p>
        </p:txBody>
      </p:sp>
      <p:sp>
        <p:nvSpPr>
          <p:cNvPr id="238" name="Google Shape;238;p38"/>
          <p:cNvSpPr txBox="1"/>
          <p:nvPr/>
        </p:nvSpPr>
        <p:spPr>
          <a:xfrm>
            <a:off x="5724525" y="804862"/>
            <a:ext cx="1447800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Centrifuged cells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a pellet.</a:t>
            </a:r>
            <a:endParaRPr sz="1800" b="0" i="0" u="none" strike="noStrike" cap="none"/>
          </a:p>
        </p:txBody>
      </p:sp>
      <p:sp>
        <p:nvSpPr>
          <p:cNvPr id="239" name="Google Shape;239;p38"/>
          <p:cNvSpPr txBox="1"/>
          <p:nvPr/>
        </p:nvSpPr>
        <p:spPr>
          <a:xfrm>
            <a:off x="7439025" y="1338262"/>
            <a:ext cx="1320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Radioactivity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(phage protein)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liquid</a:t>
            </a:r>
            <a:endParaRPr sz="1800" b="0" i="0" u="none" strike="noStrike" cap="none"/>
          </a:p>
        </p:txBody>
      </p:sp>
      <p:sp>
        <p:nvSpPr>
          <p:cNvPr id="240" name="Google Shape;240;p38"/>
          <p:cNvSpPr txBox="1"/>
          <p:nvPr/>
        </p:nvSpPr>
        <p:spPr>
          <a:xfrm>
            <a:off x="338137" y="3854450"/>
            <a:ext cx="45005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Batch 2: Radioactive phosphorus (</a:t>
            </a:r>
            <a:r>
              <a:rPr lang="en-US" sz="14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P) in phage DNA</a:t>
            </a:r>
            <a:endParaRPr sz="1800" b="0" i="0" u="none" strike="noStrike" cap="none"/>
          </a:p>
        </p:txBody>
      </p:sp>
      <p:sp>
        <p:nvSpPr>
          <p:cNvPr id="241" name="Google Shape;241;p38"/>
          <p:cNvSpPr txBox="1"/>
          <p:nvPr/>
        </p:nvSpPr>
        <p:spPr>
          <a:xfrm>
            <a:off x="7061200" y="6216650"/>
            <a:ext cx="1831975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Radioactivity (phage 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DNA) found in pellet</a:t>
            </a:r>
            <a:endParaRPr sz="1800" b="0" i="0" u="none" strike="noStrike" cap="none"/>
          </a:p>
        </p:txBody>
      </p:sp>
      <p:sp>
        <p:nvSpPr>
          <p:cNvPr id="242" name="Google Shape;242;p38"/>
          <p:cNvSpPr txBox="1"/>
          <p:nvPr/>
        </p:nvSpPr>
        <p:spPr>
          <a:xfrm>
            <a:off x="2170112" y="1347787"/>
            <a:ext cx="1017587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Radioactive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</a:t>
            </a:r>
            <a:endParaRPr sz="1800" b="0" i="0" u="none" strike="noStrike" cap="none"/>
          </a:p>
        </p:txBody>
      </p:sp>
      <p:sp>
        <p:nvSpPr>
          <p:cNvPr id="243" name="Google Shape;243;p38"/>
          <p:cNvSpPr txBox="1"/>
          <p:nvPr/>
        </p:nvSpPr>
        <p:spPr>
          <a:xfrm>
            <a:off x="2019300" y="4116387"/>
            <a:ext cx="101758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Radioactive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</p:txBody>
      </p:sp>
      <p:sp>
        <p:nvSpPr>
          <p:cNvPr id="244" name="Google Shape;244;p38"/>
          <p:cNvSpPr txBox="1"/>
          <p:nvPr/>
        </p:nvSpPr>
        <p:spPr>
          <a:xfrm>
            <a:off x="4549775" y="3216275"/>
            <a:ext cx="9525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</a:t>
            </a:r>
            <a:endParaRPr sz="1800" b="0" i="0" u="none" strike="noStrike" cap="none"/>
          </a:p>
        </p:txBody>
      </p:sp>
      <p:sp>
        <p:nvSpPr>
          <p:cNvPr id="245" name="Google Shape;245;p38"/>
          <p:cNvSpPr txBox="1"/>
          <p:nvPr/>
        </p:nvSpPr>
        <p:spPr>
          <a:xfrm>
            <a:off x="4551362" y="6030912"/>
            <a:ext cx="9525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</a:t>
            </a:r>
            <a:endParaRPr sz="1800" b="0" i="0" u="none" strike="noStrike" cap="none"/>
          </a:p>
        </p:txBody>
      </p:sp>
      <p:sp>
        <p:nvSpPr>
          <p:cNvPr id="246" name="Google Shape;246;p38"/>
          <p:cNvSpPr txBox="1"/>
          <p:nvPr/>
        </p:nvSpPr>
        <p:spPr>
          <a:xfrm>
            <a:off x="6303962" y="3729037"/>
            <a:ext cx="5270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Pellet</a:t>
            </a:r>
            <a:endParaRPr sz="1800" b="0" i="0" u="none" strike="noStrike" cap="none"/>
          </a:p>
        </p:txBody>
      </p:sp>
      <p:sp>
        <p:nvSpPr>
          <p:cNvPr id="247" name="Google Shape;247;p38"/>
          <p:cNvSpPr txBox="1"/>
          <p:nvPr/>
        </p:nvSpPr>
        <p:spPr>
          <a:xfrm>
            <a:off x="5376862" y="6424612"/>
            <a:ext cx="5270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Pellet</a:t>
            </a:r>
            <a:endParaRPr sz="1800" b="0" i="0" u="none" strike="noStrike" cap="none"/>
          </a:p>
        </p:txBody>
      </p:sp>
      <p:cxnSp>
        <p:nvCxnSpPr>
          <p:cNvPr id="248" name="Google Shape;248;p38"/>
          <p:cNvCxnSpPr/>
          <p:nvPr/>
        </p:nvCxnSpPr>
        <p:spPr>
          <a:xfrm flipH="1">
            <a:off x="5886450" y="6384925"/>
            <a:ext cx="117475" cy="1270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49" name="Google Shape;249;p38"/>
          <p:cNvCxnSpPr/>
          <p:nvPr/>
        </p:nvCxnSpPr>
        <p:spPr>
          <a:xfrm flipH="1">
            <a:off x="1816100" y="4213225"/>
            <a:ext cx="177800" cy="34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0" name="Google Shape;250;p38"/>
          <p:cNvCxnSpPr/>
          <p:nvPr/>
        </p:nvCxnSpPr>
        <p:spPr>
          <a:xfrm flipH="1">
            <a:off x="1885950" y="1441450"/>
            <a:ext cx="254000" cy="1714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1" name="Google Shape;251;p38"/>
          <p:cNvCxnSpPr/>
          <p:nvPr/>
        </p:nvCxnSpPr>
        <p:spPr>
          <a:xfrm>
            <a:off x="6127750" y="3549650"/>
            <a:ext cx="158750" cy="2476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52" name="Google Shape;252;p38"/>
          <p:cNvGrpSpPr/>
          <p:nvPr/>
        </p:nvGrpSpPr>
        <p:grpSpPr>
          <a:xfrm>
            <a:off x="366712" y="796925"/>
            <a:ext cx="204787" cy="203200"/>
            <a:chOff x="366712" y="701675"/>
            <a:chExt cx="204787" cy="203200"/>
          </a:xfrm>
        </p:grpSpPr>
        <p:sp>
          <p:nvSpPr>
            <p:cNvPr id="253" name="Google Shape;253;p38"/>
            <p:cNvSpPr/>
            <p:nvPr/>
          </p:nvSpPr>
          <p:spPr>
            <a:xfrm>
              <a:off x="366712" y="701675"/>
              <a:ext cx="204787" cy="20320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 txBox="1"/>
            <p:nvPr/>
          </p:nvSpPr>
          <p:spPr>
            <a:xfrm>
              <a:off x="417512" y="704850"/>
              <a:ext cx="101600" cy="18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255" name="Google Shape;255;p38"/>
          <p:cNvGrpSpPr/>
          <p:nvPr/>
        </p:nvGrpSpPr>
        <p:grpSpPr>
          <a:xfrm>
            <a:off x="2894012" y="796925"/>
            <a:ext cx="204787" cy="203200"/>
            <a:chOff x="366712" y="701675"/>
            <a:chExt cx="204787" cy="203200"/>
          </a:xfrm>
        </p:grpSpPr>
        <p:sp>
          <p:nvSpPr>
            <p:cNvPr id="256" name="Google Shape;256;p38"/>
            <p:cNvSpPr/>
            <p:nvPr/>
          </p:nvSpPr>
          <p:spPr>
            <a:xfrm>
              <a:off x="366712" y="701675"/>
              <a:ext cx="204787" cy="20320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 txBox="1"/>
            <p:nvPr/>
          </p:nvSpPr>
          <p:spPr>
            <a:xfrm>
              <a:off x="417512" y="704850"/>
              <a:ext cx="101600" cy="18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258" name="Google Shape;258;p38"/>
          <p:cNvGrpSpPr/>
          <p:nvPr/>
        </p:nvGrpSpPr>
        <p:grpSpPr>
          <a:xfrm>
            <a:off x="5434012" y="796925"/>
            <a:ext cx="204787" cy="203200"/>
            <a:chOff x="366712" y="701675"/>
            <a:chExt cx="204787" cy="203200"/>
          </a:xfrm>
        </p:grpSpPr>
        <p:sp>
          <p:nvSpPr>
            <p:cNvPr id="259" name="Google Shape;259;p38"/>
            <p:cNvSpPr/>
            <p:nvPr/>
          </p:nvSpPr>
          <p:spPr>
            <a:xfrm>
              <a:off x="366712" y="701675"/>
              <a:ext cx="204787" cy="20320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 txBox="1"/>
            <p:nvPr/>
          </p:nvSpPr>
          <p:spPr>
            <a:xfrm>
              <a:off x="417512" y="704850"/>
              <a:ext cx="101600" cy="18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  <p:grpSp>
        <p:nvGrpSpPr>
          <p:cNvPr id="261" name="Google Shape;261;p38"/>
          <p:cNvGrpSpPr/>
          <p:nvPr/>
        </p:nvGrpSpPr>
        <p:grpSpPr>
          <a:xfrm>
            <a:off x="7154862" y="1346200"/>
            <a:ext cx="204787" cy="203200"/>
            <a:chOff x="366712" y="701675"/>
            <a:chExt cx="204787" cy="203200"/>
          </a:xfrm>
        </p:grpSpPr>
        <p:sp>
          <p:nvSpPr>
            <p:cNvPr id="262" name="Google Shape;262;p38"/>
            <p:cNvSpPr/>
            <p:nvPr/>
          </p:nvSpPr>
          <p:spPr>
            <a:xfrm>
              <a:off x="366712" y="701675"/>
              <a:ext cx="204787" cy="20320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 txBox="1"/>
            <p:nvPr/>
          </p:nvSpPr>
          <p:spPr>
            <a:xfrm>
              <a:off x="417512" y="704850"/>
              <a:ext cx="101600" cy="18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  <p:grpSp>
        <p:nvGrpSpPr>
          <p:cNvPr id="264" name="Google Shape;264;p38"/>
          <p:cNvGrpSpPr/>
          <p:nvPr/>
        </p:nvGrpSpPr>
        <p:grpSpPr>
          <a:xfrm>
            <a:off x="6777037" y="6213475"/>
            <a:ext cx="204787" cy="203200"/>
            <a:chOff x="366712" y="701675"/>
            <a:chExt cx="204787" cy="203200"/>
          </a:xfrm>
        </p:grpSpPr>
        <p:sp>
          <p:nvSpPr>
            <p:cNvPr id="265" name="Google Shape;265;p38"/>
            <p:cNvSpPr/>
            <p:nvPr/>
          </p:nvSpPr>
          <p:spPr>
            <a:xfrm>
              <a:off x="366712" y="701675"/>
              <a:ext cx="204787" cy="20320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 txBox="1"/>
            <p:nvPr/>
          </p:nvSpPr>
          <p:spPr>
            <a:xfrm>
              <a:off x="417512" y="704850"/>
              <a:ext cx="101600" cy="18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/>
        </p:nvSpPr>
        <p:spPr>
          <a:xfrm>
            <a:off x="93662" y="1778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Evidence That DNA Is the Genetic Material</a:t>
            </a:r>
            <a:endParaRPr sz="1800" b="0" i="0" u="none" strike="noStrike" cap="none"/>
          </a:p>
        </p:txBody>
      </p:sp>
      <p:sp>
        <p:nvSpPr>
          <p:cNvPr id="333" name="Google Shape;333;p41"/>
          <p:cNvSpPr txBox="1"/>
          <p:nvPr/>
        </p:nvSpPr>
        <p:spPr>
          <a:xfrm>
            <a:off x="55562" y="1346200"/>
            <a:ext cx="8877300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was known that DNA is a polymer of nucleotides, each consisting of a nitrogenous base, a sugar, and a phosphate group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1950, Erwin Chargaff reported that DNA composition varies from one species to the next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Tahoma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evidence of diversity made DNA a more credible candidate for the genetic material</a:t>
            </a:r>
            <a:endParaRPr sz="1800" b="0" i="0" u="none" strike="noStrike" cap="none"/>
          </a:p>
        </p:txBody>
      </p:sp>
      <p:cxnSp>
        <p:nvCxnSpPr>
          <p:cNvPr id="334" name="Google Shape;334;p41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5" name="Google Shape;335;p4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36" name="Google Shape;3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DNA and RNA Structure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637" y="136525"/>
            <a:ext cx="6054725" cy="64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13.5</a:t>
            </a:r>
            <a:endParaRPr sz="1800" b="0" i="0" u="none" strike="noStrike" cap="none"/>
          </a:p>
        </p:txBody>
      </p:sp>
      <p:sp>
        <p:nvSpPr>
          <p:cNvPr id="345" name="Google Shape;345;p42"/>
          <p:cNvSpPr txBox="1"/>
          <p:nvPr/>
        </p:nvSpPr>
        <p:spPr>
          <a:xfrm>
            <a:off x="1585912" y="344487"/>
            <a:ext cx="1189037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Sugar–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phosphate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</a:t>
            </a:r>
            <a:endParaRPr sz="1800" b="0" i="0" u="none" strike="noStrike" cap="none"/>
          </a:p>
        </p:txBody>
      </p:sp>
      <p:sp>
        <p:nvSpPr>
          <p:cNvPr id="346" name="Google Shape;346;p42"/>
          <p:cNvSpPr txBox="1"/>
          <p:nvPr/>
        </p:nvSpPr>
        <p:spPr>
          <a:xfrm>
            <a:off x="2430462" y="5784850"/>
            <a:ext cx="119856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</a:t>
            </a:r>
            <a:endParaRPr sz="1800" b="0" i="0" u="none" strike="noStrike" cap="none"/>
          </a:p>
        </p:txBody>
      </p:sp>
      <p:sp>
        <p:nvSpPr>
          <p:cNvPr id="347" name="Google Shape;347;p42"/>
          <p:cNvSpPr txBox="1"/>
          <p:nvPr/>
        </p:nvSpPr>
        <p:spPr>
          <a:xfrm>
            <a:off x="5495925" y="354012"/>
            <a:ext cx="2074862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Nitrogenous bases</a:t>
            </a:r>
            <a:endParaRPr sz="1800" b="0" i="0" u="none" strike="noStrike" cap="none"/>
          </a:p>
        </p:txBody>
      </p:sp>
      <p:sp>
        <p:nvSpPr>
          <p:cNvPr id="348" name="Google Shape;348;p42"/>
          <p:cNvSpPr txBox="1"/>
          <p:nvPr/>
        </p:nvSpPr>
        <p:spPr>
          <a:xfrm>
            <a:off x="2601912" y="5216525"/>
            <a:ext cx="7127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1687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rgbClr val="BE16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 end</a:t>
            </a:r>
            <a:endParaRPr sz="1800" b="0" i="0" u="none" strike="noStrike" cap="none"/>
          </a:p>
        </p:txBody>
      </p:sp>
      <p:sp>
        <p:nvSpPr>
          <p:cNvPr id="349" name="Google Shape;349;p42"/>
          <p:cNvSpPr txBox="1"/>
          <p:nvPr/>
        </p:nvSpPr>
        <p:spPr>
          <a:xfrm>
            <a:off x="3662362" y="639762"/>
            <a:ext cx="7127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1687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rgbClr val="BE16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 end</a:t>
            </a:r>
            <a:endParaRPr sz="1800" b="0" i="0" u="none" strike="noStrike" cap="none"/>
          </a:p>
        </p:txBody>
      </p:sp>
      <p:sp>
        <p:nvSpPr>
          <p:cNvPr id="350" name="Google Shape;350;p42"/>
          <p:cNvSpPr txBox="1"/>
          <p:nvPr/>
        </p:nvSpPr>
        <p:spPr>
          <a:xfrm>
            <a:off x="6230937" y="1039812"/>
            <a:ext cx="131286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Thymine (T)</a:t>
            </a:r>
            <a:endParaRPr sz="1800" b="0" i="0" u="none" strike="noStrike" cap="none"/>
          </a:p>
        </p:txBody>
      </p:sp>
      <p:sp>
        <p:nvSpPr>
          <p:cNvPr id="351" name="Google Shape;351;p42"/>
          <p:cNvSpPr txBox="1"/>
          <p:nvPr/>
        </p:nvSpPr>
        <p:spPr>
          <a:xfrm>
            <a:off x="6224587" y="2376487"/>
            <a:ext cx="131286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Adenine (A)</a:t>
            </a:r>
            <a:endParaRPr sz="1800" b="0" i="0" u="none" strike="noStrike" cap="none"/>
          </a:p>
        </p:txBody>
      </p:sp>
      <p:sp>
        <p:nvSpPr>
          <p:cNvPr id="352" name="Google Shape;352;p42"/>
          <p:cNvSpPr txBox="1"/>
          <p:nvPr/>
        </p:nvSpPr>
        <p:spPr>
          <a:xfrm>
            <a:off x="6215062" y="3471862"/>
            <a:ext cx="131286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Cytosine (C)</a:t>
            </a:r>
            <a:endParaRPr sz="1800" b="0" i="0" u="none" strike="noStrike" cap="none"/>
          </a:p>
        </p:txBody>
      </p:sp>
      <p:sp>
        <p:nvSpPr>
          <p:cNvPr id="353" name="Google Shape;353;p42"/>
          <p:cNvSpPr txBox="1"/>
          <p:nvPr/>
        </p:nvSpPr>
        <p:spPr>
          <a:xfrm>
            <a:off x="6216650" y="5080000"/>
            <a:ext cx="131286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Guanine (G)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337" y="1047750"/>
            <a:ext cx="7297737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13.5a</a:t>
            </a:r>
            <a:endParaRPr sz="1800" b="0" i="0" u="none" strike="noStrike" cap="none"/>
          </a:p>
        </p:txBody>
      </p:sp>
      <p:sp>
        <p:nvSpPr>
          <p:cNvPr id="361" name="Google Shape;361;p43"/>
          <p:cNvSpPr txBox="1"/>
          <p:nvPr/>
        </p:nvSpPr>
        <p:spPr>
          <a:xfrm>
            <a:off x="946150" y="2598737"/>
            <a:ext cx="1609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Phosphate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62" name="Google Shape;362;p43"/>
          <p:cNvSpPr txBox="1"/>
          <p:nvPr/>
        </p:nvSpPr>
        <p:spPr>
          <a:xfrm>
            <a:off x="1076325" y="4678362"/>
            <a:ext cx="150336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</a:t>
            </a:r>
            <a:endParaRPr sz="1800" b="0" i="0" u="none" strike="noStrike" cap="none"/>
          </a:p>
        </p:txBody>
      </p:sp>
      <p:sp>
        <p:nvSpPr>
          <p:cNvPr id="363" name="Google Shape;363;p43"/>
          <p:cNvSpPr txBox="1"/>
          <p:nvPr/>
        </p:nvSpPr>
        <p:spPr>
          <a:xfrm>
            <a:off x="5788025" y="5000625"/>
            <a:ext cx="19621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Nitrogenous 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</a:t>
            </a:r>
            <a:endParaRPr sz="1800" b="0" i="0" u="none" strike="noStrike" cap="none"/>
          </a:p>
        </p:txBody>
      </p:sp>
      <p:sp>
        <p:nvSpPr>
          <p:cNvPr id="364" name="Google Shape;364;p43"/>
          <p:cNvSpPr txBox="1"/>
          <p:nvPr/>
        </p:nvSpPr>
        <p:spPr>
          <a:xfrm>
            <a:off x="1912937" y="3530600"/>
            <a:ext cx="87788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 end</a:t>
            </a:r>
            <a:endParaRPr sz="1800" b="0" i="0" u="none" strike="noStrike" cap="none"/>
          </a:p>
        </p:txBody>
      </p:sp>
      <p:sp>
        <p:nvSpPr>
          <p:cNvPr id="365" name="Google Shape;365;p43"/>
          <p:cNvSpPr txBox="1"/>
          <p:nvPr/>
        </p:nvSpPr>
        <p:spPr>
          <a:xfrm>
            <a:off x="2984500" y="4267200"/>
            <a:ext cx="19812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 </a:t>
            </a:r>
            <a:endParaRPr sz="1800" b="0" i="0" u="none" strike="noStrike" cap="none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(deoxyribose)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/>
          <p:nvPr/>
        </p:nvSpPr>
        <p:spPr>
          <a:xfrm>
            <a:off x="55562" y="1257300"/>
            <a:ext cx="87376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 became known as Chargaff’s rules</a:t>
            </a:r>
            <a:endParaRPr sz="1800" b="0" i="0" u="none" strike="noStrike" cap="none"/>
          </a:p>
          <a:p>
            <a:pPr marL="736600" marR="0" lvl="1" indent="-2794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base composition of DNA varies between species</a:t>
            </a:r>
            <a:endParaRPr sz="1800" b="0" i="0" u="none" strike="noStrike" cap="none"/>
          </a:p>
          <a:p>
            <a:pPr marL="736600" marR="0" lvl="1" indent="-2794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any species the number of A and T bases is equal and the number of G and C bases is equal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08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basis for these rules was not understood until the discovery of the double helix</a:t>
            </a:r>
            <a:endParaRPr sz="1800" b="0" i="0" u="none" strike="noStrike" cap="none"/>
          </a:p>
        </p:txBody>
      </p:sp>
      <p:cxnSp>
        <p:nvCxnSpPr>
          <p:cNvPr id="372" name="Google Shape;372;p4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73" name="Google Shape;373;p4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 txBox="1"/>
          <p:nvPr/>
        </p:nvSpPr>
        <p:spPr>
          <a:xfrm>
            <a:off x="88900" y="174625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a Structural Model of DNA: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Inquiry</a:t>
            </a:r>
            <a:endParaRPr sz="1800" b="0" i="0" u="none" strike="noStrike" cap="none"/>
          </a:p>
        </p:txBody>
      </p:sp>
      <p:sp>
        <p:nvSpPr>
          <p:cNvPr id="380" name="Google Shape;380;p45"/>
          <p:cNvSpPr txBox="1"/>
          <p:nvPr/>
        </p:nvSpPr>
        <p:spPr>
          <a:xfrm>
            <a:off x="55562" y="1339850"/>
            <a:ext cx="8674100" cy="509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Watson and Francis Crick were first to determine the structure of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Maurice Wilkins and Rosalind Franklin were using a technique called X-ray crystallography to study molecular structure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produced a picture of the DNA molecule using this technique</a:t>
            </a:r>
            <a:endParaRPr sz="1800" b="0" i="0" u="none" strike="noStrike" cap="none"/>
          </a:p>
        </p:txBody>
      </p:sp>
      <p:cxnSp>
        <p:nvCxnSpPr>
          <p:cNvPr id="381" name="Google Shape;381;p45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82" name="Google Shape;382;p4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A0647-4FD9-4F7B-8407-F9EA484F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1366"/>
            <a:ext cx="9236765" cy="53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1117600"/>
            <a:ext cx="6780212" cy="445928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6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13.6</a:t>
            </a:r>
            <a:endParaRPr sz="1800" b="0" i="0" u="none" strike="noStrike" cap="none"/>
          </a:p>
        </p:txBody>
      </p:sp>
      <p:sp>
        <p:nvSpPr>
          <p:cNvPr id="390" name="Google Shape;390;p46"/>
          <p:cNvSpPr txBox="1"/>
          <p:nvPr/>
        </p:nvSpPr>
        <p:spPr>
          <a:xfrm>
            <a:off x="4213225" y="4953000"/>
            <a:ext cx="385286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3862" marR="0" lvl="0" indent="-4238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Franklin’s X-ray diffraction</a:t>
            </a:r>
            <a:endParaRPr sz="1800" b="0" i="0" u="none" strike="noStrike" cap="none"/>
          </a:p>
          <a:p>
            <a:pPr marL="423862" marR="0" lvl="0" indent="-4238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photograph of DNA</a:t>
            </a:r>
            <a:endParaRPr sz="1800" b="0" i="0" u="none" strike="noStrike" cap="none"/>
          </a:p>
        </p:txBody>
      </p:sp>
      <p:sp>
        <p:nvSpPr>
          <p:cNvPr id="391" name="Google Shape;391;p46"/>
          <p:cNvSpPr txBox="1"/>
          <p:nvPr/>
        </p:nvSpPr>
        <p:spPr>
          <a:xfrm>
            <a:off x="1222375" y="4954587"/>
            <a:ext cx="270192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Rosalind Franklin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862" y="1260475"/>
            <a:ext cx="2706687" cy="41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13.6a</a:t>
            </a:r>
            <a:endParaRPr sz="1800" b="0" i="0" u="none" strike="noStrike" cap="none"/>
          </a:p>
        </p:txBody>
      </p:sp>
      <p:sp>
        <p:nvSpPr>
          <p:cNvPr id="399" name="Google Shape;399;p47"/>
          <p:cNvSpPr txBox="1"/>
          <p:nvPr/>
        </p:nvSpPr>
        <p:spPr>
          <a:xfrm>
            <a:off x="3251200" y="5097462"/>
            <a:ext cx="270192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Rosalind Franklin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937" y="1127125"/>
            <a:ext cx="3792537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13.6b</a:t>
            </a:r>
            <a:endParaRPr sz="1800" b="0" i="0" u="none" strike="noStrike" cap="none"/>
          </a:p>
        </p:txBody>
      </p:sp>
      <p:sp>
        <p:nvSpPr>
          <p:cNvPr id="407" name="Google Shape;407;p48"/>
          <p:cNvSpPr txBox="1"/>
          <p:nvPr/>
        </p:nvSpPr>
        <p:spPr>
          <a:xfrm>
            <a:off x="2706687" y="4953000"/>
            <a:ext cx="385286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23862" marR="0" lvl="0" indent="-4238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Franklin’s X-ray diffraction</a:t>
            </a:r>
            <a:endParaRPr sz="1800" b="0" i="0" u="none" strike="noStrike" cap="none"/>
          </a:p>
          <a:p>
            <a:pPr marL="423862" marR="0" lvl="0" indent="-4238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photograph of DNA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/>
          <p:nvPr/>
        </p:nvSpPr>
        <p:spPr>
          <a:xfrm>
            <a:off x="55562" y="1257300"/>
            <a:ext cx="8648700" cy="514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Franklin’s X-ray crystallographic images of DNA enabled Watson to deduce that DNA was helical  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X-ray images also enabled Watson to deduce the width of the helix and the spacing of the nitrogenous bases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pattern in the photo suggested that the DNA molecule was made up of two strands, forming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helix</a:t>
            </a:r>
            <a:endParaRPr sz="1800" b="0" i="0" u="none" strike="noStrike" cap="none"/>
          </a:p>
        </p:txBody>
      </p:sp>
      <p:cxnSp>
        <p:nvCxnSpPr>
          <p:cNvPr id="414" name="Google Shape;414;p49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15" name="Google Shape;415;p49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16" name="Google Shape;4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54086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9"/>
          <p:cNvSpPr txBox="1"/>
          <p:nvPr/>
        </p:nvSpPr>
        <p:spPr>
          <a:xfrm>
            <a:off x="3360737" y="54546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DNA Double Helix</a:t>
            </a:r>
            <a:endParaRPr sz="1800" b="0" i="0" u="none" strike="noStrike" cap="none"/>
          </a:p>
        </p:txBody>
      </p:sp>
      <p:pic>
        <p:nvPicPr>
          <p:cNvPr id="418" name="Google Shape;4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9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Video: DNA Surface Model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889000"/>
            <a:ext cx="8548687" cy="4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13.7</a:t>
            </a:r>
            <a:endParaRPr sz="1800" b="0" i="0" u="none" strike="noStrike" cap="none"/>
          </a:p>
        </p:txBody>
      </p:sp>
      <p:sp>
        <p:nvSpPr>
          <p:cNvPr id="427" name="Google Shape;427;p50"/>
          <p:cNvSpPr txBox="1"/>
          <p:nvPr/>
        </p:nvSpPr>
        <p:spPr>
          <a:xfrm>
            <a:off x="6964362" y="5410200"/>
            <a:ext cx="1346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Space-filling</a:t>
            </a:r>
            <a:endParaRPr sz="1800" b="0" i="0" u="none" strike="noStrike" cap="none"/>
          </a:p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model</a:t>
            </a:r>
            <a:endParaRPr sz="1800" b="0" i="0" u="none" strike="noStrike" cap="none"/>
          </a:p>
        </p:txBody>
      </p:sp>
      <p:sp>
        <p:nvSpPr>
          <p:cNvPr id="428" name="Google Shape;428;p50"/>
          <p:cNvSpPr txBox="1"/>
          <p:nvPr/>
        </p:nvSpPr>
        <p:spPr>
          <a:xfrm>
            <a:off x="374650" y="5413375"/>
            <a:ext cx="176688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Key features of</a:t>
            </a:r>
            <a:endParaRPr sz="1800" b="0" i="0" u="none" strike="noStrike" cap="none"/>
          </a:p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DNA structure</a:t>
            </a:r>
            <a:endParaRPr sz="1800" b="0" i="0" u="none" strike="noStrike" cap="none"/>
          </a:p>
        </p:txBody>
      </p:sp>
      <p:sp>
        <p:nvSpPr>
          <p:cNvPr id="429" name="Google Shape;429;p50"/>
          <p:cNvSpPr txBox="1"/>
          <p:nvPr/>
        </p:nvSpPr>
        <p:spPr>
          <a:xfrm>
            <a:off x="2884487" y="5410200"/>
            <a:ext cx="24765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Partial chemical structure</a:t>
            </a:r>
            <a:endParaRPr sz="1800" b="0" i="0" u="none" strike="noStrike" cap="none"/>
          </a:p>
        </p:txBody>
      </p:sp>
      <p:sp>
        <p:nvSpPr>
          <p:cNvPr id="430" name="Google Shape;430;p50"/>
          <p:cNvSpPr txBox="1"/>
          <p:nvPr/>
        </p:nvSpPr>
        <p:spPr>
          <a:xfrm>
            <a:off x="3208337" y="4600575"/>
            <a:ext cx="57943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 end</a:t>
            </a:r>
            <a:endParaRPr sz="1800" b="0" i="0" u="none" strike="noStrike" cap="none"/>
          </a:p>
        </p:txBody>
      </p:sp>
      <p:sp>
        <p:nvSpPr>
          <p:cNvPr id="431" name="Google Shape;431;p50"/>
          <p:cNvSpPr txBox="1"/>
          <p:nvPr/>
        </p:nvSpPr>
        <p:spPr>
          <a:xfrm>
            <a:off x="2824162" y="909637"/>
            <a:ext cx="7127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 end</a:t>
            </a:r>
            <a:endParaRPr sz="1800" b="0" i="0" u="none" strike="noStrike" cap="none"/>
          </a:p>
        </p:txBody>
      </p:sp>
      <p:sp>
        <p:nvSpPr>
          <p:cNvPr id="432" name="Google Shape;432;p50"/>
          <p:cNvSpPr txBox="1"/>
          <p:nvPr/>
        </p:nvSpPr>
        <p:spPr>
          <a:xfrm>
            <a:off x="5859462" y="1331912"/>
            <a:ext cx="57943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 end</a:t>
            </a:r>
            <a:endParaRPr sz="1800" b="0" i="0" u="none" strike="noStrike" cap="none"/>
          </a:p>
        </p:txBody>
      </p:sp>
      <p:sp>
        <p:nvSpPr>
          <p:cNvPr id="433" name="Google Shape;433;p50"/>
          <p:cNvSpPr txBox="1"/>
          <p:nvPr/>
        </p:nvSpPr>
        <p:spPr>
          <a:xfrm>
            <a:off x="6129337" y="5018087"/>
            <a:ext cx="7127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 end</a:t>
            </a:r>
            <a:endParaRPr sz="1800" b="0" i="0" u="none" strike="noStrike" cap="none"/>
          </a:p>
        </p:txBody>
      </p:sp>
      <p:sp>
        <p:nvSpPr>
          <p:cNvPr id="434" name="Google Shape;434;p50"/>
          <p:cNvSpPr txBox="1"/>
          <p:nvPr/>
        </p:nvSpPr>
        <p:spPr>
          <a:xfrm>
            <a:off x="3927475" y="1249362"/>
            <a:ext cx="1357312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 bond</a:t>
            </a:r>
            <a:endParaRPr sz="1800" b="0" i="0" u="none" strike="noStrike" cap="none"/>
          </a:p>
        </p:txBody>
      </p:sp>
      <p:cxnSp>
        <p:nvCxnSpPr>
          <p:cNvPr id="435" name="Google Shape;435;p50"/>
          <p:cNvCxnSpPr/>
          <p:nvPr/>
        </p:nvCxnSpPr>
        <p:spPr>
          <a:xfrm>
            <a:off x="4584700" y="1443037"/>
            <a:ext cx="0" cy="1873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36" name="Google Shape;436;p50"/>
          <p:cNvSpPr txBox="1"/>
          <p:nvPr/>
        </p:nvSpPr>
        <p:spPr>
          <a:xfrm>
            <a:off x="4211637" y="1698625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37" name="Google Shape;437;p50"/>
          <p:cNvSpPr txBox="1"/>
          <p:nvPr/>
        </p:nvSpPr>
        <p:spPr>
          <a:xfrm>
            <a:off x="4933950" y="169545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38" name="Google Shape;438;p50"/>
          <p:cNvSpPr txBox="1"/>
          <p:nvPr/>
        </p:nvSpPr>
        <p:spPr>
          <a:xfrm>
            <a:off x="4181475" y="3298825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39" name="Google Shape;439;p50"/>
          <p:cNvSpPr txBox="1"/>
          <p:nvPr/>
        </p:nvSpPr>
        <p:spPr>
          <a:xfrm>
            <a:off x="4908550" y="3300412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40" name="Google Shape;440;p50"/>
          <p:cNvSpPr txBox="1"/>
          <p:nvPr/>
        </p:nvSpPr>
        <p:spPr>
          <a:xfrm>
            <a:off x="5207000" y="2498725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41" name="Google Shape;441;p50"/>
          <p:cNvSpPr txBox="1"/>
          <p:nvPr/>
        </p:nvSpPr>
        <p:spPr>
          <a:xfrm>
            <a:off x="4464050" y="2498725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42" name="Google Shape;442;p50"/>
          <p:cNvSpPr txBox="1"/>
          <p:nvPr/>
        </p:nvSpPr>
        <p:spPr>
          <a:xfrm>
            <a:off x="2108200" y="2014537"/>
            <a:ext cx="61912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3.4 nm</a:t>
            </a:r>
            <a:endParaRPr sz="1800" b="0" i="0" u="none" strike="noStrike" cap="none"/>
          </a:p>
        </p:txBody>
      </p:sp>
      <p:sp>
        <p:nvSpPr>
          <p:cNvPr id="443" name="Google Shape;443;p50"/>
          <p:cNvSpPr txBox="1"/>
          <p:nvPr/>
        </p:nvSpPr>
        <p:spPr>
          <a:xfrm>
            <a:off x="5208587" y="4103687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44" name="Google Shape;444;p50"/>
          <p:cNvSpPr txBox="1"/>
          <p:nvPr/>
        </p:nvSpPr>
        <p:spPr>
          <a:xfrm>
            <a:off x="4470400" y="410210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45" name="Google Shape;445;p50"/>
          <p:cNvSpPr txBox="1"/>
          <p:nvPr/>
        </p:nvSpPr>
        <p:spPr>
          <a:xfrm>
            <a:off x="1673225" y="2957512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46" name="Google Shape;446;p50"/>
          <p:cNvSpPr txBox="1"/>
          <p:nvPr/>
        </p:nvSpPr>
        <p:spPr>
          <a:xfrm>
            <a:off x="1270000" y="295910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47" name="Google Shape;447;p50"/>
          <p:cNvSpPr txBox="1"/>
          <p:nvPr/>
        </p:nvSpPr>
        <p:spPr>
          <a:xfrm>
            <a:off x="427037" y="4135437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48" name="Google Shape;448;p50"/>
          <p:cNvSpPr txBox="1"/>
          <p:nvPr/>
        </p:nvSpPr>
        <p:spPr>
          <a:xfrm>
            <a:off x="882650" y="3919537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49" name="Google Shape;449;p50"/>
          <p:cNvSpPr txBox="1"/>
          <p:nvPr/>
        </p:nvSpPr>
        <p:spPr>
          <a:xfrm>
            <a:off x="874712" y="2701925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50" name="Google Shape;450;p50"/>
          <p:cNvSpPr txBox="1"/>
          <p:nvPr/>
        </p:nvSpPr>
        <p:spPr>
          <a:xfrm>
            <a:off x="917575" y="245110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51" name="Google Shape;451;p50"/>
          <p:cNvSpPr txBox="1"/>
          <p:nvPr/>
        </p:nvSpPr>
        <p:spPr>
          <a:xfrm>
            <a:off x="639762" y="5056187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52" name="Google Shape;452;p50"/>
          <p:cNvSpPr txBox="1"/>
          <p:nvPr/>
        </p:nvSpPr>
        <p:spPr>
          <a:xfrm>
            <a:off x="515937" y="458470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cxnSp>
        <p:nvCxnSpPr>
          <p:cNvPr id="453" name="Google Shape;453;p50"/>
          <p:cNvCxnSpPr/>
          <p:nvPr/>
        </p:nvCxnSpPr>
        <p:spPr>
          <a:xfrm>
            <a:off x="1701800" y="949325"/>
            <a:ext cx="538162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54" name="Google Shape;454;p50"/>
          <p:cNvCxnSpPr/>
          <p:nvPr/>
        </p:nvCxnSpPr>
        <p:spPr>
          <a:xfrm>
            <a:off x="1677987" y="3282950"/>
            <a:ext cx="55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55" name="Google Shape;455;p50"/>
          <p:cNvCxnSpPr/>
          <p:nvPr/>
        </p:nvCxnSpPr>
        <p:spPr>
          <a:xfrm>
            <a:off x="2057400" y="960437"/>
            <a:ext cx="0" cy="23034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sp>
        <p:nvSpPr>
          <p:cNvPr id="456" name="Google Shape;456;p50"/>
          <p:cNvSpPr txBox="1"/>
          <p:nvPr/>
        </p:nvSpPr>
        <p:spPr>
          <a:xfrm>
            <a:off x="528637" y="3270250"/>
            <a:ext cx="42545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nm</a:t>
            </a:r>
            <a:endParaRPr sz="1800" b="0" i="0" u="none" strike="noStrike" cap="none"/>
          </a:p>
        </p:txBody>
      </p:sp>
      <p:cxnSp>
        <p:nvCxnSpPr>
          <p:cNvPr id="457" name="Google Shape;457;p50"/>
          <p:cNvCxnSpPr/>
          <p:nvPr/>
        </p:nvCxnSpPr>
        <p:spPr>
          <a:xfrm>
            <a:off x="819150" y="2820987"/>
            <a:ext cx="0" cy="8763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sp>
        <p:nvSpPr>
          <p:cNvPr id="458" name="Google Shape;458;p50"/>
          <p:cNvSpPr txBox="1"/>
          <p:nvPr/>
        </p:nvSpPr>
        <p:spPr>
          <a:xfrm>
            <a:off x="2166937" y="4924425"/>
            <a:ext cx="682625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0.34 nm</a:t>
            </a:r>
            <a:endParaRPr sz="1800" b="0" i="0" u="none" strike="noStrike" cap="none"/>
          </a:p>
        </p:txBody>
      </p:sp>
      <p:cxnSp>
        <p:nvCxnSpPr>
          <p:cNvPr id="459" name="Google Shape;459;p50"/>
          <p:cNvCxnSpPr/>
          <p:nvPr/>
        </p:nvCxnSpPr>
        <p:spPr>
          <a:xfrm>
            <a:off x="2108200" y="4892675"/>
            <a:ext cx="0" cy="2460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cxnSp>
        <p:nvCxnSpPr>
          <p:cNvPr id="460" name="Google Shape;460;p50"/>
          <p:cNvCxnSpPr/>
          <p:nvPr/>
        </p:nvCxnSpPr>
        <p:spPr>
          <a:xfrm>
            <a:off x="1981200" y="4902200"/>
            <a:ext cx="258762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61" name="Google Shape;461;p50"/>
          <p:cNvCxnSpPr/>
          <p:nvPr/>
        </p:nvCxnSpPr>
        <p:spPr>
          <a:xfrm>
            <a:off x="1981200" y="5145087"/>
            <a:ext cx="258762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62" name="Google Shape;462;p50"/>
          <p:cNvSpPr txBox="1"/>
          <p:nvPr/>
        </p:nvSpPr>
        <p:spPr>
          <a:xfrm>
            <a:off x="903287" y="45974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63" name="Google Shape;463;p50"/>
          <p:cNvSpPr txBox="1"/>
          <p:nvPr/>
        </p:nvSpPr>
        <p:spPr>
          <a:xfrm>
            <a:off x="906462" y="483235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64" name="Google Shape;464;p50"/>
          <p:cNvSpPr txBox="1"/>
          <p:nvPr/>
        </p:nvSpPr>
        <p:spPr>
          <a:xfrm>
            <a:off x="1355725" y="48387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65" name="Google Shape;465;p50"/>
          <p:cNvSpPr txBox="1"/>
          <p:nvPr/>
        </p:nvSpPr>
        <p:spPr>
          <a:xfrm>
            <a:off x="1085850" y="5057775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66" name="Google Shape;466;p50"/>
          <p:cNvSpPr txBox="1"/>
          <p:nvPr/>
        </p:nvSpPr>
        <p:spPr>
          <a:xfrm>
            <a:off x="1266825" y="3914775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67" name="Google Shape;467;p50"/>
          <p:cNvSpPr txBox="1"/>
          <p:nvPr/>
        </p:nvSpPr>
        <p:spPr>
          <a:xfrm>
            <a:off x="725487" y="412750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68" name="Google Shape;468;p50"/>
          <p:cNvSpPr txBox="1"/>
          <p:nvPr/>
        </p:nvSpPr>
        <p:spPr>
          <a:xfrm>
            <a:off x="841375" y="3690937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69" name="Google Shape;469;p50"/>
          <p:cNvSpPr txBox="1"/>
          <p:nvPr/>
        </p:nvSpPr>
        <p:spPr>
          <a:xfrm>
            <a:off x="1289050" y="3690937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70" name="Google Shape;470;p50"/>
          <p:cNvSpPr txBox="1"/>
          <p:nvPr/>
        </p:nvSpPr>
        <p:spPr>
          <a:xfrm>
            <a:off x="842962" y="12700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71" name="Google Shape;471;p50"/>
          <p:cNvSpPr txBox="1"/>
          <p:nvPr/>
        </p:nvSpPr>
        <p:spPr>
          <a:xfrm>
            <a:off x="419100" y="1711325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72" name="Google Shape;472;p50"/>
          <p:cNvSpPr txBox="1"/>
          <p:nvPr/>
        </p:nvSpPr>
        <p:spPr>
          <a:xfrm>
            <a:off x="1328737" y="244475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73" name="Google Shape;473;p50"/>
          <p:cNvSpPr txBox="1"/>
          <p:nvPr/>
        </p:nvSpPr>
        <p:spPr>
          <a:xfrm>
            <a:off x="1276350" y="2701925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74" name="Google Shape;474;p50"/>
          <p:cNvSpPr txBox="1"/>
          <p:nvPr/>
        </p:nvSpPr>
        <p:spPr>
          <a:xfrm>
            <a:off x="1481137" y="3452812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75" name="Google Shape;475;p50"/>
          <p:cNvSpPr txBox="1"/>
          <p:nvPr/>
        </p:nvSpPr>
        <p:spPr>
          <a:xfrm>
            <a:off x="1804987" y="3441700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76" name="Google Shape;476;p50"/>
          <p:cNvSpPr txBox="1"/>
          <p:nvPr/>
        </p:nvSpPr>
        <p:spPr>
          <a:xfrm>
            <a:off x="528637" y="21971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77" name="Google Shape;477;p50"/>
          <p:cNvSpPr txBox="1"/>
          <p:nvPr/>
        </p:nvSpPr>
        <p:spPr>
          <a:xfrm>
            <a:off x="906462" y="2193925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78" name="Google Shape;478;p50"/>
          <p:cNvSpPr txBox="1"/>
          <p:nvPr/>
        </p:nvSpPr>
        <p:spPr>
          <a:xfrm>
            <a:off x="1303337" y="14986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79" name="Google Shape;479;p50"/>
          <p:cNvSpPr txBox="1"/>
          <p:nvPr/>
        </p:nvSpPr>
        <p:spPr>
          <a:xfrm>
            <a:off x="898525" y="1495425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80" name="Google Shape;480;p50"/>
          <p:cNvSpPr txBox="1"/>
          <p:nvPr/>
        </p:nvSpPr>
        <p:spPr>
          <a:xfrm>
            <a:off x="717550" y="17145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81" name="Google Shape;481;p50"/>
          <p:cNvSpPr txBox="1"/>
          <p:nvPr/>
        </p:nvSpPr>
        <p:spPr>
          <a:xfrm>
            <a:off x="1792287" y="1039812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82" name="Google Shape;482;p50"/>
          <p:cNvSpPr txBox="1"/>
          <p:nvPr/>
        </p:nvSpPr>
        <p:spPr>
          <a:xfrm>
            <a:off x="1420812" y="1041400"/>
            <a:ext cx="117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83" name="Google Shape;483;p50"/>
          <p:cNvSpPr txBox="1"/>
          <p:nvPr/>
        </p:nvSpPr>
        <p:spPr>
          <a:xfrm>
            <a:off x="1281112" y="1268412"/>
            <a:ext cx="13811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12" y="136525"/>
            <a:ext cx="3914775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13.7a</a:t>
            </a:r>
            <a:endParaRPr sz="1800" b="0" i="0" u="none" strike="noStrike" cap="none"/>
          </a:p>
        </p:txBody>
      </p:sp>
      <p:sp>
        <p:nvSpPr>
          <p:cNvPr id="491" name="Google Shape;491;p51"/>
          <p:cNvSpPr txBox="1"/>
          <p:nvPr/>
        </p:nvSpPr>
        <p:spPr>
          <a:xfrm>
            <a:off x="2654300" y="6256337"/>
            <a:ext cx="390048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Key features of DNA structure</a:t>
            </a:r>
            <a:endParaRPr sz="1800" b="0" i="0" u="none" strike="noStrike" cap="none"/>
          </a:p>
        </p:txBody>
      </p:sp>
      <p:sp>
        <p:nvSpPr>
          <p:cNvPr id="492" name="Google Shape;492;p51"/>
          <p:cNvSpPr txBox="1"/>
          <p:nvPr/>
        </p:nvSpPr>
        <p:spPr>
          <a:xfrm>
            <a:off x="5326062" y="1644650"/>
            <a:ext cx="82867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3.4 nm</a:t>
            </a:r>
            <a:endParaRPr sz="1800" b="0" i="0" u="none" strike="noStrike" cap="none"/>
          </a:p>
        </p:txBody>
      </p:sp>
      <p:sp>
        <p:nvSpPr>
          <p:cNvPr id="493" name="Google Shape;493;p51"/>
          <p:cNvSpPr txBox="1"/>
          <p:nvPr/>
        </p:nvSpPr>
        <p:spPr>
          <a:xfrm>
            <a:off x="4740275" y="2935287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494" name="Google Shape;494;p51"/>
          <p:cNvSpPr txBox="1"/>
          <p:nvPr/>
        </p:nvSpPr>
        <p:spPr>
          <a:xfrm>
            <a:off x="4191000" y="2935287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495" name="Google Shape;495;p51"/>
          <p:cNvSpPr txBox="1"/>
          <p:nvPr/>
        </p:nvSpPr>
        <p:spPr>
          <a:xfrm>
            <a:off x="3057525" y="4537075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96" name="Google Shape;496;p51"/>
          <p:cNvSpPr txBox="1"/>
          <p:nvPr/>
        </p:nvSpPr>
        <p:spPr>
          <a:xfrm>
            <a:off x="3667125" y="4237037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97" name="Google Shape;497;p51"/>
          <p:cNvSpPr txBox="1"/>
          <p:nvPr/>
        </p:nvSpPr>
        <p:spPr>
          <a:xfrm>
            <a:off x="3656012" y="2578100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498" name="Google Shape;498;p51"/>
          <p:cNvSpPr txBox="1"/>
          <p:nvPr/>
        </p:nvSpPr>
        <p:spPr>
          <a:xfrm>
            <a:off x="3717925" y="2238375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499" name="Google Shape;499;p51"/>
          <p:cNvSpPr txBox="1"/>
          <p:nvPr/>
        </p:nvSpPr>
        <p:spPr>
          <a:xfrm>
            <a:off x="3330575" y="5788025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00" name="Google Shape;500;p51"/>
          <p:cNvSpPr txBox="1"/>
          <p:nvPr/>
        </p:nvSpPr>
        <p:spPr>
          <a:xfrm>
            <a:off x="3171825" y="5143500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cxnSp>
        <p:nvCxnSpPr>
          <p:cNvPr id="501" name="Google Shape;501;p51"/>
          <p:cNvCxnSpPr/>
          <p:nvPr/>
        </p:nvCxnSpPr>
        <p:spPr>
          <a:xfrm>
            <a:off x="4773612" y="193675"/>
            <a:ext cx="71437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02" name="Google Shape;502;p51"/>
          <p:cNvCxnSpPr/>
          <p:nvPr/>
        </p:nvCxnSpPr>
        <p:spPr>
          <a:xfrm>
            <a:off x="4740275" y="3370262"/>
            <a:ext cx="7366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03" name="Google Shape;503;p51"/>
          <p:cNvCxnSpPr/>
          <p:nvPr/>
        </p:nvCxnSpPr>
        <p:spPr>
          <a:xfrm>
            <a:off x="5251450" y="204787"/>
            <a:ext cx="0" cy="31337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sp>
        <p:nvSpPr>
          <p:cNvPr id="504" name="Google Shape;504;p51"/>
          <p:cNvSpPr txBox="1"/>
          <p:nvPr/>
        </p:nvSpPr>
        <p:spPr>
          <a:xfrm>
            <a:off x="3178175" y="3349625"/>
            <a:ext cx="633412" cy="2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nm</a:t>
            </a:r>
            <a:endParaRPr sz="1800" b="0" i="0" u="none" strike="noStrike" cap="none"/>
          </a:p>
        </p:txBody>
      </p:sp>
      <p:cxnSp>
        <p:nvCxnSpPr>
          <p:cNvPr id="505" name="Google Shape;505;p51"/>
          <p:cNvCxnSpPr/>
          <p:nvPr/>
        </p:nvCxnSpPr>
        <p:spPr>
          <a:xfrm>
            <a:off x="3575843" y="2734468"/>
            <a:ext cx="0" cy="12017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sp>
        <p:nvSpPr>
          <p:cNvPr id="506" name="Google Shape;506;p51"/>
          <p:cNvSpPr txBox="1"/>
          <p:nvPr/>
        </p:nvSpPr>
        <p:spPr>
          <a:xfrm>
            <a:off x="5407025" y="5597525"/>
            <a:ext cx="908050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0.34 nm</a:t>
            </a:r>
            <a:endParaRPr sz="1800" b="0" i="0" u="none" strike="noStrike" cap="none"/>
          </a:p>
        </p:txBody>
      </p:sp>
      <p:cxnSp>
        <p:nvCxnSpPr>
          <p:cNvPr id="507" name="Google Shape;507;p51"/>
          <p:cNvCxnSpPr/>
          <p:nvPr/>
        </p:nvCxnSpPr>
        <p:spPr>
          <a:xfrm>
            <a:off x="5321300" y="5576887"/>
            <a:ext cx="3175" cy="3095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cxnSp>
        <p:nvCxnSpPr>
          <p:cNvPr id="508" name="Google Shape;508;p51"/>
          <p:cNvCxnSpPr/>
          <p:nvPr/>
        </p:nvCxnSpPr>
        <p:spPr>
          <a:xfrm>
            <a:off x="5156200" y="5568950"/>
            <a:ext cx="334962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09" name="Google Shape;509;p51"/>
          <p:cNvCxnSpPr/>
          <p:nvPr/>
        </p:nvCxnSpPr>
        <p:spPr>
          <a:xfrm>
            <a:off x="5156200" y="5902325"/>
            <a:ext cx="33972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10" name="Google Shape;510;p51"/>
          <p:cNvSpPr txBox="1"/>
          <p:nvPr/>
        </p:nvSpPr>
        <p:spPr>
          <a:xfrm>
            <a:off x="3695700" y="5159375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11" name="Google Shape;511;p51"/>
          <p:cNvSpPr txBox="1"/>
          <p:nvPr/>
        </p:nvSpPr>
        <p:spPr>
          <a:xfrm>
            <a:off x="3694112" y="5480050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512" name="Google Shape;512;p51"/>
          <p:cNvSpPr txBox="1"/>
          <p:nvPr/>
        </p:nvSpPr>
        <p:spPr>
          <a:xfrm>
            <a:off x="4305300" y="5486400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13" name="Google Shape;513;p51"/>
          <p:cNvSpPr txBox="1"/>
          <p:nvPr/>
        </p:nvSpPr>
        <p:spPr>
          <a:xfrm>
            <a:off x="3938587" y="5781675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514" name="Google Shape;514;p51"/>
          <p:cNvSpPr txBox="1"/>
          <p:nvPr/>
        </p:nvSpPr>
        <p:spPr>
          <a:xfrm>
            <a:off x="4176712" y="4232275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15" name="Google Shape;515;p51"/>
          <p:cNvSpPr txBox="1"/>
          <p:nvPr/>
        </p:nvSpPr>
        <p:spPr>
          <a:xfrm>
            <a:off x="3452812" y="4521200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16" name="Google Shape;516;p51"/>
          <p:cNvSpPr txBox="1"/>
          <p:nvPr/>
        </p:nvSpPr>
        <p:spPr>
          <a:xfrm>
            <a:off x="3603625" y="3927475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17" name="Google Shape;517;p51"/>
          <p:cNvSpPr txBox="1"/>
          <p:nvPr/>
        </p:nvSpPr>
        <p:spPr>
          <a:xfrm>
            <a:off x="4216400" y="3927475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18" name="Google Shape;518;p51"/>
          <p:cNvSpPr txBox="1"/>
          <p:nvPr/>
        </p:nvSpPr>
        <p:spPr>
          <a:xfrm>
            <a:off x="3614737" y="635000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19" name="Google Shape;519;p51"/>
          <p:cNvSpPr txBox="1"/>
          <p:nvPr/>
        </p:nvSpPr>
        <p:spPr>
          <a:xfrm>
            <a:off x="3033712" y="1243012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20" name="Google Shape;520;p51"/>
          <p:cNvSpPr txBox="1"/>
          <p:nvPr/>
        </p:nvSpPr>
        <p:spPr>
          <a:xfrm>
            <a:off x="4271962" y="2239962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21" name="Google Shape;521;p51"/>
          <p:cNvSpPr txBox="1"/>
          <p:nvPr/>
        </p:nvSpPr>
        <p:spPr>
          <a:xfrm>
            <a:off x="4197350" y="2586037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22" name="Google Shape;522;p51"/>
          <p:cNvSpPr txBox="1"/>
          <p:nvPr/>
        </p:nvSpPr>
        <p:spPr>
          <a:xfrm>
            <a:off x="4475162" y="3608387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23" name="Google Shape;523;p51"/>
          <p:cNvSpPr txBox="1"/>
          <p:nvPr/>
        </p:nvSpPr>
        <p:spPr>
          <a:xfrm>
            <a:off x="4913312" y="3589337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524" name="Google Shape;524;p51"/>
          <p:cNvSpPr txBox="1"/>
          <p:nvPr/>
        </p:nvSpPr>
        <p:spPr>
          <a:xfrm>
            <a:off x="3186112" y="1897062"/>
            <a:ext cx="141287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25" name="Google Shape;525;p51"/>
          <p:cNvSpPr txBox="1"/>
          <p:nvPr/>
        </p:nvSpPr>
        <p:spPr>
          <a:xfrm>
            <a:off x="3697287" y="1908175"/>
            <a:ext cx="166687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526" name="Google Shape;526;p51"/>
          <p:cNvSpPr txBox="1"/>
          <p:nvPr/>
        </p:nvSpPr>
        <p:spPr>
          <a:xfrm>
            <a:off x="4235450" y="944562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27" name="Google Shape;527;p51"/>
          <p:cNvSpPr txBox="1"/>
          <p:nvPr/>
        </p:nvSpPr>
        <p:spPr>
          <a:xfrm>
            <a:off x="3687762" y="946150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28" name="Google Shape;528;p51"/>
          <p:cNvSpPr txBox="1"/>
          <p:nvPr/>
        </p:nvSpPr>
        <p:spPr>
          <a:xfrm>
            <a:off x="3441700" y="1236662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29" name="Google Shape;529;p51"/>
          <p:cNvSpPr txBox="1"/>
          <p:nvPr/>
        </p:nvSpPr>
        <p:spPr>
          <a:xfrm>
            <a:off x="4895850" y="322262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30" name="Google Shape;530;p51"/>
          <p:cNvSpPr txBox="1"/>
          <p:nvPr/>
        </p:nvSpPr>
        <p:spPr>
          <a:xfrm>
            <a:off x="4387850" y="323850"/>
            <a:ext cx="1349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31" name="Google Shape;531;p51"/>
          <p:cNvSpPr txBox="1"/>
          <p:nvPr/>
        </p:nvSpPr>
        <p:spPr>
          <a:xfrm>
            <a:off x="4205287" y="638175"/>
            <a:ext cx="15875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462" y="206375"/>
            <a:ext cx="5299075" cy="6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13.7b</a:t>
            </a:r>
            <a:endParaRPr sz="1800" b="0" i="0" u="none" strike="noStrike" cap="none"/>
          </a:p>
        </p:txBody>
      </p:sp>
      <p:sp>
        <p:nvSpPr>
          <p:cNvPr id="539" name="Google Shape;539;p52"/>
          <p:cNvSpPr txBox="1"/>
          <p:nvPr/>
        </p:nvSpPr>
        <p:spPr>
          <a:xfrm>
            <a:off x="1960562" y="6202362"/>
            <a:ext cx="3414712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Partial chemical structure</a:t>
            </a:r>
            <a:endParaRPr sz="1800" b="0" i="0" u="none" strike="noStrike" cap="none"/>
          </a:p>
        </p:txBody>
      </p:sp>
      <p:sp>
        <p:nvSpPr>
          <p:cNvPr id="540" name="Google Shape;540;p52"/>
          <p:cNvSpPr txBox="1"/>
          <p:nvPr/>
        </p:nvSpPr>
        <p:spPr>
          <a:xfrm>
            <a:off x="2492375" y="5245100"/>
            <a:ext cx="788987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 end</a:t>
            </a:r>
            <a:endParaRPr sz="1800" b="0" i="0" u="none" strike="noStrike" cap="none"/>
          </a:p>
        </p:txBody>
      </p:sp>
      <p:sp>
        <p:nvSpPr>
          <p:cNvPr id="541" name="Google Shape;541;p52"/>
          <p:cNvSpPr txBox="1"/>
          <p:nvPr/>
        </p:nvSpPr>
        <p:spPr>
          <a:xfrm>
            <a:off x="1979612" y="241300"/>
            <a:ext cx="78740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 end</a:t>
            </a:r>
            <a:endParaRPr sz="1800" b="0" i="0" u="none" strike="noStrike" cap="none"/>
          </a:p>
        </p:txBody>
      </p:sp>
      <p:sp>
        <p:nvSpPr>
          <p:cNvPr id="542" name="Google Shape;542;p52"/>
          <p:cNvSpPr txBox="1"/>
          <p:nvPr/>
        </p:nvSpPr>
        <p:spPr>
          <a:xfrm>
            <a:off x="6102350" y="811212"/>
            <a:ext cx="73183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 end</a:t>
            </a:r>
            <a:endParaRPr sz="1800" b="0" i="0" u="none" strike="noStrike" cap="none"/>
          </a:p>
        </p:txBody>
      </p:sp>
      <p:sp>
        <p:nvSpPr>
          <p:cNvPr id="543" name="Google Shape;543;p52"/>
          <p:cNvSpPr txBox="1"/>
          <p:nvPr/>
        </p:nvSpPr>
        <p:spPr>
          <a:xfrm>
            <a:off x="6451600" y="5819775"/>
            <a:ext cx="7969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B0690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rgbClr val="EB06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 end</a:t>
            </a:r>
            <a:endParaRPr sz="1800" b="0" i="0" u="none" strike="noStrike" cap="none"/>
          </a:p>
        </p:txBody>
      </p:sp>
      <p:sp>
        <p:nvSpPr>
          <p:cNvPr id="544" name="Google Shape;544;p52"/>
          <p:cNvSpPr txBox="1"/>
          <p:nvPr/>
        </p:nvSpPr>
        <p:spPr>
          <a:xfrm>
            <a:off x="3473450" y="704850"/>
            <a:ext cx="189706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 bond</a:t>
            </a:r>
            <a:endParaRPr sz="1800" b="0" i="0" u="none" strike="noStrike" cap="none"/>
          </a:p>
        </p:txBody>
      </p:sp>
      <p:cxnSp>
        <p:nvCxnSpPr>
          <p:cNvPr id="545" name="Google Shape;545;p52"/>
          <p:cNvCxnSpPr/>
          <p:nvPr/>
        </p:nvCxnSpPr>
        <p:spPr>
          <a:xfrm>
            <a:off x="4368800" y="973137"/>
            <a:ext cx="0" cy="2381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46" name="Google Shape;546;p52"/>
          <p:cNvSpPr txBox="1"/>
          <p:nvPr/>
        </p:nvSpPr>
        <p:spPr>
          <a:xfrm>
            <a:off x="3862387" y="1317625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47" name="Google Shape;547;p52"/>
          <p:cNvSpPr txBox="1"/>
          <p:nvPr/>
        </p:nvSpPr>
        <p:spPr>
          <a:xfrm>
            <a:off x="4840287" y="13239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548" name="Google Shape;548;p52"/>
          <p:cNvSpPr txBox="1"/>
          <p:nvPr/>
        </p:nvSpPr>
        <p:spPr>
          <a:xfrm>
            <a:off x="3825875" y="349250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49" name="Google Shape;549;p52"/>
          <p:cNvSpPr txBox="1"/>
          <p:nvPr/>
        </p:nvSpPr>
        <p:spPr>
          <a:xfrm>
            <a:off x="4810125" y="349091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50" name="Google Shape;550;p52"/>
          <p:cNvSpPr txBox="1"/>
          <p:nvPr/>
        </p:nvSpPr>
        <p:spPr>
          <a:xfrm>
            <a:off x="5213350" y="2408237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551" name="Google Shape;551;p52"/>
          <p:cNvSpPr txBox="1"/>
          <p:nvPr/>
        </p:nvSpPr>
        <p:spPr>
          <a:xfrm>
            <a:off x="4213225" y="2406650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552" name="Google Shape;552;p52"/>
          <p:cNvSpPr txBox="1"/>
          <p:nvPr/>
        </p:nvSpPr>
        <p:spPr>
          <a:xfrm>
            <a:off x="5213350" y="458311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553" name="Google Shape;553;p52"/>
          <p:cNvSpPr txBox="1"/>
          <p:nvPr/>
        </p:nvSpPr>
        <p:spPr>
          <a:xfrm>
            <a:off x="4213225" y="458470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562" y="136525"/>
            <a:ext cx="2682875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13.7c</a:t>
            </a:r>
            <a:endParaRPr sz="1800" b="0" i="0" u="none" strike="noStrike" cap="none"/>
          </a:p>
        </p:txBody>
      </p:sp>
      <p:sp>
        <p:nvSpPr>
          <p:cNvPr id="561" name="Google Shape;561;p53"/>
          <p:cNvSpPr txBox="1"/>
          <p:nvPr/>
        </p:nvSpPr>
        <p:spPr>
          <a:xfrm>
            <a:off x="3278187" y="6253162"/>
            <a:ext cx="26908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Space-filling model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4"/>
          <p:cNvSpPr txBox="1"/>
          <p:nvPr/>
        </p:nvSpPr>
        <p:spPr>
          <a:xfrm>
            <a:off x="55562" y="1257300"/>
            <a:ext cx="8789987" cy="5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Watson and Crick built models of a double helix to conform to the X-ray measurements and the chemistry of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had concluded that there were two outer  sugar-phosphate backbones, with the nitrogenous bases paired in the molecule’s interior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Watson built a model in which the backbones were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antiparallel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(their subunits run in opposite directions)</a:t>
            </a:r>
            <a:endParaRPr sz="1800" b="0" i="0" u="none" strike="noStrike" cap="none"/>
          </a:p>
        </p:txBody>
      </p:sp>
      <p:cxnSp>
        <p:nvCxnSpPr>
          <p:cNvPr id="568" name="Google Shape;568;p5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69" name="Google Shape;569;p5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"/>
          <p:cNvSpPr txBox="1"/>
          <p:nvPr/>
        </p:nvSpPr>
        <p:spPr>
          <a:xfrm>
            <a:off x="55562" y="1257300"/>
            <a:ext cx="8751887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first, Watson and Crick thought the bases paired like with like (A with A, and so on), but such pairings did not result in a uniform width 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Instead, pairing a purine with a pyrimidine resulted in a uniform width consistent with the X-ray data</a:t>
            </a:r>
            <a:endParaRPr sz="1800" b="0" i="0" u="none" strike="noStrike" cap="none"/>
          </a:p>
        </p:txBody>
      </p:sp>
      <p:cxnSp>
        <p:nvCxnSpPr>
          <p:cNvPr id="576" name="Google Shape;576;p5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77" name="Google Shape;577;p5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/>
        </p:nvSpPr>
        <p:spPr>
          <a:xfrm>
            <a:off x="76200" y="16351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Overview: Life’s Operating Instructions</a:t>
            </a:r>
            <a:endParaRPr sz="1800" b="0" i="0" u="none" strike="noStrike" cap="none"/>
          </a:p>
        </p:txBody>
      </p:sp>
      <p:sp>
        <p:nvSpPr>
          <p:cNvPr id="109" name="Google Shape;109;p27"/>
          <p:cNvSpPr txBox="1"/>
          <p:nvPr/>
        </p:nvSpPr>
        <p:spPr>
          <a:xfrm>
            <a:off x="55562" y="1250950"/>
            <a:ext cx="887730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1953, James Watson and Francis Crick introduced an elegant double-helical model for the structure of deoxyribonucleic acid, or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DNA, the substance of inheritance, is the most celebrated molecule of our time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Hereditary information is encoded in DNA and reproduced in all cells of the body 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replication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0" u="none" strike="noStrike" cap="none"/>
          </a:p>
        </p:txBody>
      </p:sp>
      <p:cxnSp>
        <p:nvCxnSpPr>
          <p:cNvPr id="110" name="Google Shape;110;p27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1" name="Google Shape;111;p2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306512"/>
            <a:ext cx="8548687" cy="40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6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13.UN02</a:t>
            </a:r>
            <a:endParaRPr sz="1800" b="0" i="0" u="none" strike="noStrike" cap="none"/>
          </a:p>
        </p:txBody>
      </p:sp>
      <p:sp>
        <p:nvSpPr>
          <p:cNvPr id="585" name="Google Shape;585;p56"/>
          <p:cNvSpPr txBox="1"/>
          <p:nvPr/>
        </p:nvSpPr>
        <p:spPr>
          <a:xfrm>
            <a:off x="3592512" y="1749425"/>
            <a:ext cx="38814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Purine + purine: too wide</a:t>
            </a:r>
            <a:endParaRPr sz="1800" b="0" i="0" u="none" strike="noStrike" cap="none"/>
          </a:p>
        </p:txBody>
      </p:sp>
      <p:sp>
        <p:nvSpPr>
          <p:cNvPr id="586" name="Google Shape;586;p56"/>
          <p:cNvSpPr txBox="1"/>
          <p:nvPr/>
        </p:nvSpPr>
        <p:spPr>
          <a:xfrm>
            <a:off x="3592512" y="3165475"/>
            <a:ext cx="52689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Pyrimidine + pyrimidine: too narrow</a:t>
            </a:r>
            <a:endParaRPr sz="1800" b="0" i="0" u="none" strike="noStrike" cap="none"/>
          </a:p>
        </p:txBody>
      </p:sp>
      <p:sp>
        <p:nvSpPr>
          <p:cNvPr id="587" name="Google Shape;587;p56"/>
          <p:cNvSpPr txBox="1"/>
          <p:nvPr/>
        </p:nvSpPr>
        <p:spPr>
          <a:xfrm>
            <a:off x="3603625" y="4313237"/>
            <a:ext cx="389096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Purine + pyrimidine: width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 with X-ray data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7"/>
          <p:cNvSpPr txBox="1"/>
          <p:nvPr/>
        </p:nvSpPr>
        <p:spPr>
          <a:xfrm>
            <a:off x="63500" y="1250950"/>
            <a:ext cx="86233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Watson and Crick reasoned that the pairing was more specific, dictated by the base structures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determined that adenine (A) paired only with thymine (T), and guanine (G) paired only with cytosine (C)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Watson-Crick model explains Chargaff’s rules: in any organism the amount of A = T, and the amount of G = C</a:t>
            </a:r>
            <a:endParaRPr sz="1800" b="0" i="0" u="none" strike="noStrike" cap="none"/>
          </a:p>
        </p:txBody>
      </p:sp>
      <p:cxnSp>
        <p:nvCxnSpPr>
          <p:cNvPr id="594" name="Google Shape;594;p57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95" name="Google Shape;595;p5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612" y="136525"/>
            <a:ext cx="4676775" cy="64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13.8</a:t>
            </a:r>
            <a:endParaRPr sz="1800" b="0" i="0" u="none" strike="noStrike" cap="none"/>
          </a:p>
        </p:txBody>
      </p:sp>
      <p:sp>
        <p:nvSpPr>
          <p:cNvPr id="603" name="Google Shape;603;p58"/>
          <p:cNvSpPr txBox="1"/>
          <p:nvPr/>
        </p:nvSpPr>
        <p:spPr>
          <a:xfrm>
            <a:off x="2279650" y="1793875"/>
            <a:ext cx="76993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</a:t>
            </a:r>
            <a:endParaRPr sz="1800" b="0" i="0" u="none" strike="noStrike" cap="none"/>
          </a:p>
        </p:txBody>
      </p:sp>
      <p:sp>
        <p:nvSpPr>
          <p:cNvPr id="604" name="Google Shape;604;p58"/>
          <p:cNvSpPr txBox="1"/>
          <p:nvPr/>
        </p:nvSpPr>
        <p:spPr>
          <a:xfrm>
            <a:off x="6053137" y="2278062"/>
            <a:ext cx="76993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</a:t>
            </a:r>
            <a:endParaRPr sz="1800" b="0" i="0" u="none" strike="noStrike" cap="none"/>
          </a:p>
        </p:txBody>
      </p:sp>
      <p:sp>
        <p:nvSpPr>
          <p:cNvPr id="605" name="Google Shape;605;p58"/>
          <p:cNvSpPr txBox="1"/>
          <p:nvPr/>
        </p:nvSpPr>
        <p:spPr>
          <a:xfrm>
            <a:off x="6053137" y="5426075"/>
            <a:ext cx="76993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</a:t>
            </a:r>
            <a:endParaRPr sz="1800" b="0" i="0" u="none" strike="noStrike" cap="none"/>
          </a:p>
        </p:txBody>
      </p:sp>
      <p:sp>
        <p:nvSpPr>
          <p:cNvPr id="606" name="Google Shape;606;p58"/>
          <p:cNvSpPr txBox="1"/>
          <p:nvPr/>
        </p:nvSpPr>
        <p:spPr>
          <a:xfrm>
            <a:off x="2281237" y="4932362"/>
            <a:ext cx="76993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</a:t>
            </a:r>
            <a:endParaRPr sz="1800" b="0" i="0" u="none" strike="noStrike" cap="none"/>
          </a:p>
        </p:txBody>
      </p:sp>
      <p:sp>
        <p:nvSpPr>
          <p:cNvPr id="607" name="Google Shape;607;p58"/>
          <p:cNvSpPr txBox="1"/>
          <p:nvPr/>
        </p:nvSpPr>
        <p:spPr>
          <a:xfrm>
            <a:off x="5254625" y="2689225"/>
            <a:ext cx="16065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Thymine (T)</a:t>
            </a:r>
            <a:endParaRPr sz="1800" b="0" i="0" u="none" strike="noStrike" cap="none"/>
          </a:p>
        </p:txBody>
      </p:sp>
      <p:sp>
        <p:nvSpPr>
          <p:cNvPr id="608" name="Google Shape;608;p58"/>
          <p:cNvSpPr txBox="1"/>
          <p:nvPr/>
        </p:nvSpPr>
        <p:spPr>
          <a:xfrm>
            <a:off x="2859087" y="2689225"/>
            <a:ext cx="16065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Adenine (A)</a:t>
            </a:r>
            <a:endParaRPr sz="1800" b="0" i="0" u="none" strike="noStrike" cap="none"/>
          </a:p>
        </p:txBody>
      </p:sp>
      <p:sp>
        <p:nvSpPr>
          <p:cNvPr id="609" name="Google Shape;609;p58"/>
          <p:cNvSpPr txBox="1"/>
          <p:nvPr/>
        </p:nvSpPr>
        <p:spPr>
          <a:xfrm>
            <a:off x="5210175" y="6211887"/>
            <a:ext cx="166211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Cytosine (C)</a:t>
            </a:r>
            <a:endParaRPr sz="1800" b="0" i="0" u="none" strike="noStrike" cap="none"/>
          </a:p>
        </p:txBody>
      </p:sp>
      <p:sp>
        <p:nvSpPr>
          <p:cNvPr id="610" name="Google Shape;610;p58"/>
          <p:cNvSpPr txBox="1"/>
          <p:nvPr/>
        </p:nvSpPr>
        <p:spPr>
          <a:xfrm>
            <a:off x="2881312" y="6208712"/>
            <a:ext cx="16065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Guanine (G)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9"/>
          <p:cNvSpPr txBox="1"/>
          <p:nvPr/>
        </p:nvSpPr>
        <p:spPr>
          <a:xfrm>
            <a:off x="76200" y="1778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13.2: Many proteins work together in DNA replication and repair</a:t>
            </a:r>
            <a:endParaRPr sz="1800" b="0" i="0" u="none" strike="noStrike" cap="none"/>
          </a:p>
        </p:txBody>
      </p:sp>
      <p:sp>
        <p:nvSpPr>
          <p:cNvPr id="617" name="Google Shape;617;p59"/>
          <p:cNvSpPr txBox="1"/>
          <p:nvPr/>
        </p:nvSpPr>
        <p:spPr>
          <a:xfrm>
            <a:off x="55562" y="1346200"/>
            <a:ext cx="8699500" cy="490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 between structure and function is manifest in the double helix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Watson and Crick noted that the specific base pairing suggested a possible copying mechanism for genetic material</a:t>
            </a:r>
            <a:endParaRPr sz="1800" b="0" i="0" u="none" strike="noStrike" cap="none"/>
          </a:p>
        </p:txBody>
      </p:sp>
      <p:cxnSp>
        <p:nvCxnSpPr>
          <p:cNvPr id="618" name="Google Shape;618;p59"/>
          <p:cNvCxnSpPr/>
          <p:nvPr/>
        </p:nvCxnSpPr>
        <p:spPr>
          <a:xfrm>
            <a:off x="184150" y="11715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19" name="Google Shape;619;p59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776412"/>
            <a:ext cx="8548687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13.9-1</a:t>
            </a:r>
            <a:endParaRPr sz="1800" b="0" i="0" u="none" strike="noStrike" cap="none"/>
          </a:p>
        </p:txBody>
      </p:sp>
      <p:sp>
        <p:nvSpPr>
          <p:cNvPr id="627" name="Google Shape;627;p60"/>
          <p:cNvSpPr txBox="1"/>
          <p:nvPr/>
        </p:nvSpPr>
        <p:spPr>
          <a:xfrm>
            <a:off x="341312" y="4111625"/>
            <a:ext cx="14319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Parental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molecule</a:t>
            </a:r>
            <a:endParaRPr sz="1800" b="0" i="0" u="none" strike="noStrike" cap="none"/>
          </a:p>
        </p:txBody>
      </p:sp>
      <p:sp>
        <p:nvSpPr>
          <p:cNvPr id="628" name="Google Shape;628;p60"/>
          <p:cNvSpPr txBox="1"/>
          <p:nvPr/>
        </p:nvSpPr>
        <p:spPr>
          <a:xfrm>
            <a:off x="657225" y="2686050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29" name="Google Shape;629;p60"/>
          <p:cNvSpPr txBox="1"/>
          <p:nvPr/>
        </p:nvSpPr>
        <p:spPr>
          <a:xfrm>
            <a:off x="1252537" y="26955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30" name="Google Shape;630;p60"/>
          <p:cNvSpPr txBox="1"/>
          <p:nvPr/>
        </p:nvSpPr>
        <p:spPr>
          <a:xfrm>
            <a:off x="620712" y="234156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31" name="Google Shape;631;p60"/>
          <p:cNvSpPr txBox="1"/>
          <p:nvPr/>
        </p:nvSpPr>
        <p:spPr>
          <a:xfrm>
            <a:off x="1220787" y="234156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32" name="Google Shape;632;p60"/>
          <p:cNvSpPr txBox="1"/>
          <p:nvPr/>
        </p:nvSpPr>
        <p:spPr>
          <a:xfrm>
            <a:off x="1254125" y="3390900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33" name="Google Shape;633;p60"/>
          <p:cNvSpPr txBox="1"/>
          <p:nvPr/>
        </p:nvSpPr>
        <p:spPr>
          <a:xfrm>
            <a:off x="642937" y="3411537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34" name="Google Shape;634;p60"/>
          <p:cNvSpPr txBox="1"/>
          <p:nvPr/>
        </p:nvSpPr>
        <p:spPr>
          <a:xfrm>
            <a:off x="1257300" y="304165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35" name="Google Shape;635;p60"/>
          <p:cNvSpPr txBox="1"/>
          <p:nvPr/>
        </p:nvSpPr>
        <p:spPr>
          <a:xfrm>
            <a:off x="649287" y="304165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36" name="Google Shape;636;p60"/>
          <p:cNvSpPr txBox="1"/>
          <p:nvPr/>
        </p:nvSpPr>
        <p:spPr>
          <a:xfrm>
            <a:off x="1258887" y="199231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37" name="Google Shape;637;p60"/>
          <p:cNvSpPr txBox="1"/>
          <p:nvPr/>
        </p:nvSpPr>
        <p:spPr>
          <a:xfrm>
            <a:off x="650875" y="1992312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13.9-2</a:t>
            </a:r>
            <a:endParaRPr sz="1800" b="0" i="0" u="none" strike="noStrike" cap="none"/>
          </a:p>
        </p:txBody>
      </p:sp>
      <p:pic>
        <p:nvPicPr>
          <p:cNvPr id="644" name="Google Shape;64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776412"/>
            <a:ext cx="8548687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1"/>
          <p:cNvSpPr txBox="1"/>
          <p:nvPr/>
        </p:nvSpPr>
        <p:spPr>
          <a:xfrm>
            <a:off x="341312" y="4111625"/>
            <a:ext cx="14319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Parental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molecule</a:t>
            </a:r>
            <a:endParaRPr sz="1800" b="0" i="0" u="none" strike="noStrike" cap="none"/>
          </a:p>
        </p:txBody>
      </p:sp>
      <p:sp>
        <p:nvSpPr>
          <p:cNvPr id="646" name="Google Shape;646;p61"/>
          <p:cNvSpPr txBox="1"/>
          <p:nvPr/>
        </p:nvSpPr>
        <p:spPr>
          <a:xfrm>
            <a:off x="2351087" y="4117975"/>
            <a:ext cx="28209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Separation of parental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strands into templates</a:t>
            </a:r>
            <a:endParaRPr sz="1800" b="0" i="0" u="none" strike="noStrike" cap="none"/>
          </a:p>
        </p:txBody>
      </p:sp>
      <p:sp>
        <p:nvSpPr>
          <p:cNvPr id="647" name="Google Shape;647;p61"/>
          <p:cNvSpPr txBox="1"/>
          <p:nvPr/>
        </p:nvSpPr>
        <p:spPr>
          <a:xfrm>
            <a:off x="657225" y="2686050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48" name="Google Shape;648;p61"/>
          <p:cNvSpPr txBox="1"/>
          <p:nvPr/>
        </p:nvSpPr>
        <p:spPr>
          <a:xfrm>
            <a:off x="1252537" y="26955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49" name="Google Shape;649;p61"/>
          <p:cNvSpPr txBox="1"/>
          <p:nvPr/>
        </p:nvSpPr>
        <p:spPr>
          <a:xfrm>
            <a:off x="620712" y="234156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50" name="Google Shape;650;p61"/>
          <p:cNvSpPr txBox="1"/>
          <p:nvPr/>
        </p:nvSpPr>
        <p:spPr>
          <a:xfrm>
            <a:off x="1220787" y="234156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51" name="Google Shape;651;p61"/>
          <p:cNvSpPr txBox="1"/>
          <p:nvPr/>
        </p:nvSpPr>
        <p:spPr>
          <a:xfrm>
            <a:off x="1254125" y="3390900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52" name="Google Shape;652;p61"/>
          <p:cNvSpPr txBox="1"/>
          <p:nvPr/>
        </p:nvSpPr>
        <p:spPr>
          <a:xfrm>
            <a:off x="642937" y="3411537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53" name="Google Shape;653;p61"/>
          <p:cNvSpPr txBox="1"/>
          <p:nvPr/>
        </p:nvSpPr>
        <p:spPr>
          <a:xfrm>
            <a:off x="1257300" y="304165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54" name="Google Shape;654;p61"/>
          <p:cNvSpPr txBox="1"/>
          <p:nvPr/>
        </p:nvSpPr>
        <p:spPr>
          <a:xfrm>
            <a:off x="649287" y="304165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55" name="Google Shape;655;p61"/>
          <p:cNvSpPr txBox="1"/>
          <p:nvPr/>
        </p:nvSpPr>
        <p:spPr>
          <a:xfrm>
            <a:off x="4411662" y="1992312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56" name="Google Shape;656;p61"/>
          <p:cNvSpPr txBox="1"/>
          <p:nvPr/>
        </p:nvSpPr>
        <p:spPr>
          <a:xfrm>
            <a:off x="2963862" y="19970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57" name="Google Shape;657;p61"/>
          <p:cNvSpPr txBox="1"/>
          <p:nvPr/>
        </p:nvSpPr>
        <p:spPr>
          <a:xfrm>
            <a:off x="1258887" y="199231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58" name="Google Shape;658;p61"/>
          <p:cNvSpPr txBox="1"/>
          <p:nvPr/>
        </p:nvSpPr>
        <p:spPr>
          <a:xfrm>
            <a:off x="650875" y="1992312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59" name="Google Shape;659;p61"/>
          <p:cNvSpPr txBox="1"/>
          <p:nvPr/>
        </p:nvSpPr>
        <p:spPr>
          <a:xfrm>
            <a:off x="2973387" y="2686050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60" name="Google Shape;660;p61"/>
          <p:cNvSpPr txBox="1"/>
          <p:nvPr/>
        </p:nvSpPr>
        <p:spPr>
          <a:xfrm>
            <a:off x="4405312" y="26955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61" name="Google Shape;661;p61"/>
          <p:cNvSpPr txBox="1"/>
          <p:nvPr/>
        </p:nvSpPr>
        <p:spPr>
          <a:xfrm>
            <a:off x="2936875" y="234156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62" name="Google Shape;662;p61"/>
          <p:cNvSpPr txBox="1"/>
          <p:nvPr/>
        </p:nvSpPr>
        <p:spPr>
          <a:xfrm>
            <a:off x="4373562" y="234156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63" name="Google Shape;663;p61"/>
          <p:cNvSpPr txBox="1"/>
          <p:nvPr/>
        </p:nvSpPr>
        <p:spPr>
          <a:xfrm>
            <a:off x="4406900" y="3390900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64" name="Google Shape;664;p61"/>
          <p:cNvSpPr txBox="1"/>
          <p:nvPr/>
        </p:nvSpPr>
        <p:spPr>
          <a:xfrm>
            <a:off x="2954337" y="3397250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65" name="Google Shape;665;p61"/>
          <p:cNvSpPr txBox="1"/>
          <p:nvPr/>
        </p:nvSpPr>
        <p:spPr>
          <a:xfrm>
            <a:off x="4410075" y="304165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66" name="Google Shape;666;p61"/>
          <p:cNvSpPr txBox="1"/>
          <p:nvPr/>
        </p:nvSpPr>
        <p:spPr>
          <a:xfrm>
            <a:off x="2965450" y="304165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776412"/>
            <a:ext cx="8548687" cy="3132137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6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13.9-3</a:t>
            </a:r>
            <a:endParaRPr sz="1800" b="0" i="0" u="none" strike="noStrike" cap="none"/>
          </a:p>
        </p:txBody>
      </p:sp>
      <p:sp>
        <p:nvSpPr>
          <p:cNvPr id="674" name="Google Shape;674;p62"/>
          <p:cNvSpPr txBox="1"/>
          <p:nvPr/>
        </p:nvSpPr>
        <p:spPr>
          <a:xfrm>
            <a:off x="341312" y="4111625"/>
            <a:ext cx="14319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Parental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molecule</a:t>
            </a:r>
            <a:endParaRPr sz="1800" b="0" i="0" u="none" strike="noStrike" cap="none"/>
          </a:p>
        </p:txBody>
      </p:sp>
      <p:sp>
        <p:nvSpPr>
          <p:cNvPr id="675" name="Google Shape;675;p62"/>
          <p:cNvSpPr txBox="1"/>
          <p:nvPr/>
        </p:nvSpPr>
        <p:spPr>
          <a:xfrm>
            <a:off x="2351087" y="4117975"/>
            <a:ext cx="28209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Separation of parental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strands into templates</a:t>
            </a:r>
            <a:endParaRPr sz="1800" b="0" i="0" u="none" strike="noStrike" cap="none"/>
          </a:p>
        </p:txBody>
      </p:sp>
      <p:sp>
        <p:nvSpPr>
          <p:cNvPr id="676" name="Google Shape;676;p62"/>
          <p:cNvSpPr txBox="1"/>
          <p:nvPr/>
        </p:nvSpPr>
        <p:spPr>
          <a:xfrm>
            <a:off x="5876925" y="4110037"/>
            <a:ext cx="293846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Formation of new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strands complementary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to template strands</a:t>
            </a:r>
            <a:endParaRPr sz="1800" b="0" i="0" u="none" strike="noStrike" cap="none"/>
          </a:p>
        </p:txBody>
      </p:sp>
      <p:sp>
        <p:nvSpPr>
          <p:cNvPr id="677" name="Google Shape;677;p62"/>
          <p:cNvSpPr txBox="1"/>
          <p:nvPr/>
        </p:nvSpPr>
        <p:spPr>
          <a:xfrm>
            <a:off x="657225" y="2686050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78" name="Google Shape;678;p62"/>
          <p:cNvSpPr txBox="1"/>
          <p:nvPr/>
        </p:nvSpPr>
        <p:spPr>
          <a:xfrm>
            <a:off x="1252537" y="26955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79" name="Google Shape;679;p62"/>
          <p:cNvSpPr txBox="1"/>
          <p:nvPr/>
        </p:nvSpPr>
        <p:spPr>
          <a:xfrm>
            <a:off x="620712" y="234156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80" name="Google Shape;680;p62"/>
          <p:cNvSpPr txBox="1"/>
          <p:nvPr/>
        </p:nvSpPr>
        <p:spPr>
          <a:xfrm>
            <a:off x="1220787" y="234156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81" name="Google Shape;681;p62"/>
          <p:cNvSpPr txBox="1"/>
          <p:nvPr/>
        </p:nvSpPr>
        <p:spPr>
          <a:xfrm>
            <a:off x="1254125" y="3390900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82" name="Google Shape;682;p62"/>
          <p:cNvSpPr txBox="1"/>
          <p:nvPr/>
        </p:nvSpPr>
        <p:spPr>
          <a:xfrm>
            <a:off x="642937" y="3411537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83" name="Google Shape;683;p62"/>
          <p:cNvSpPr txBox="1"/>
          <p:nvPr/>
        </p:nvSpPr>
        <p:spPr>
          <a:xfrm>
            <a:off x="1257300" y="304165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84" name="Google Shape;684;p62"/>
          <p:cNvSpPr txBox="1"/>
          <p:nvPr/>
        </p:nvSpPr>
        <p:spPr>
          <a:xfrm>
            <a:off x="649287" y="304165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85" name="Google Shape;685;p62"/>
          <p:cNvSpPr txBox="1"/>
          <p:nvPr/>
        </p:nvSpPr>
        <p:spPr>
          <a:xfrm>
            <a:off x="4411662" y="1992312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86" name="Google Shape;686;p62"/>
          <p:cNvSpPr txBox="1"/>
          <p:nvPr/>
        </p:nvSpPr>
        <p:spPr>
          <a:xfrm>
            <a:off x="2963862" y="19970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87" name="Google Shape;687;p62"/>
          <p:cNvSpPr txBox="1"/>
          <p:nvPr/>
        </p:nvSpPr>
        <p:spPr>
          <a:xfrm>
            <a:off x="1258887" y="199231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88" name="Google Shape;688;p62"/>
          <p:cNvSpPr txBox="1"/>
          <p:nvPr/>
        </p:nvSpPr>
        <p:spPr>
          <a:xfrm>
            <a:off x="650875" y="1992312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89" name="Google Shape;689;p62"/>
          <p:cNvSpPr txBox="1"/>
          <p:nvPr/>
        </p:nvSpPr>
        <p:spPr>
          <a:xfrm>
            <a:off x="2973387" y="2686050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90" name="Google Shape;690;p62"/>
          <p:cNvSpPr txBox="1"/>
          <p:nvPr/>
        </p:nvSpPr>
        <p:spPr>
          <a:xfrm>
            <a:off x="4405312" y="26955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91" name="Google Shape;691;p62"/>
          <p:cNvSpPr txBox="1"/>
          <p:nvPr/>
        </p:nvSpPr>
        <p:spPr>
          <a:xfrm>
            <a:off x="2936875" y="234156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92" name="Google Shape;692;p62"/>
          <p:cNvSpPr txBox="1"/>
          <p:nvPr/>
        </p:nvSpPr>
        <p:spPr>
          <a:xfrm>
            <a:off x="4373562" y="234156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93" name="Google Shape;693;p62"/>
          <p:cNvSpPr txBox="1"/>
          <p:nvPr/>
        </p:nvSpPr>
        <p:spPr>
          <a:xfrm>
            <a:off x="4406900" y="3390900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694" name="Google Shape;694;p62"/>
          <p:cNvSpPr txBox="1"/>
          <p:nvPr/>
        </p:nvSpPr>
        <p:spPr>
          <a:xfrm>
            <a:off x="2954337" y="3397250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695" name="Google Shape;695;p62"/>
          <p:cNvSpPr txBox="1"/>
          <p:nvPr/>
        </p:nvSpPr>
        <p:spPr>
          <a:xfrm>
            <a:off x="4410075" y="304165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96" name="Google Shape;696;p62"/>
          <p:cNvSpPr txBox="1"/>
          <p:nvPr/>
        </p:nvSpPr>
        <p:spPr>
          <a:xfrm>
            <a:off x="2965450" y="304165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97" name="Google Shape;697;p62"/>
          <p:cNvSpPr txBox="1"/>
          <p:nvPr/>
        </p:nvSpPr>
        <p:spPr>
          <a:xfrm>
            <a:off x="6122987" y="2686050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698" name="Google Shape;698;p62"/>
          <p:cNvSpPr txBox="1"/>
          <p:nvPr/>
        </p:nvSpPr>
        <p:spPr>
          <a:xfrm>
            <a:off x="6718300" y="2695575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699" name="Google Shape;699;p62"/>
          <p:cNvSpPr txBox="1"/>
          <p:nvPr/>
        </p:nvSpPr>
        <p:spPr>
          <a:xfrm>
            <a:off x="6086475" y="234156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700" name="Google Shape;700;p62"/>
          <p:cNvSpPr txBox="1"/>
          <p:nvPr/>
        </p:nvSpPr>
        <p:spPr>
          <a:xfrm>
            <a:off x="6686550" y="2341562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701" name="Google Shape;701;p62"/>
          <p:cNvSpPr txBox="1"/>
          <p:nvPr/>
        </p:nvSpPr>
        <p:spPr>
          <a:xfrm>
            <a:off x="6719887" y="3390900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702" name="Google Shape;702;p62"/>
          <p:cNvSpPr txBox="1"/>
          <p:nvPr/>
        </p:nvSpPr>
        <p:spPr>
          <a:xfrm>
            <a:off x="6103937" y="3397250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703" name="Google Shape;703;p62"/>
          <p:cNvSpPr txBox="1"/>
          <p:nvPr/>
        </p:nvSpPr>
        <p:spPr>
          <a:xfrm>
            <a:off x="6723062" y="3041650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704" name="Google Shape;704;p62"/>
          <p:cNvSpPr txBox="1"/>
          <p:nvPr/>
        </p:nvSpPr>
        <p:spPr>
          <a:xfrm>
            <a:off x="6115050" y="3041650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705" name="Google Shape;705;p62"/>
          <p:cNvSpPr txBox="1"/>
          <p:nvPr/>
        </p:nvSpPr>
        <p:spPr>
          <a:xfrm>
            <a:off x="6723062" y="199231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706" name="Google Shape;706;p62"/>
          <p:cNvSpPr txBox="1"/>
          <p:nvPr/>
        </p:nvSpPr>
        <p:spPr>
          <a:xfrm>
            <a:off x="6115050" y="1992312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707" name="Google Shape;707;p62"/>
          <p:cNvSpPr txBox="1"/>
          <p:nvPr/>
        </p:nvSpPr>
        <p:spPr>
          <a:xfrm>
            <a:off x="7835900" y="2690812"/>
            <a:ext cx="152400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708" name="Google Shape;708;p62"/>
          <p:cNvSpPr txBox="1"/>
          <p:nvPr/>
        </p:nvSpPr>
        <p:spPr>
          <a:xfrm>
            <a:off x="8431212" y="2700337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709" name="Google Shape;709;p62"/>
          <p:cNvSpPr txBox="1"/>
          <p:nvPr/>
        </p:nvSpPr>
        <p:spPr>
          <a:xfrm>
            <a:off x="7799387" y="2346325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710" name="Google Shape;710;p62"/>
          <p:cNvSpPr txBox="1"/>
          <p:nvPr/>
        </p:nvSpPr>
        <p:spPr>
          <a:xfrm>
            <a:off x="8399462" y="2346325"/>
            <a:ext cx="17780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711" name="Google Shape;711;p62"/>
          <p:cNvSpPr txBox="1"/>
          <p:nvPr/>
        </p:nvSpPr>
        <p:spPr>
          <a:xfrm>
            <a:off x="8432800" y="3395662"/>
            <a:ext cx="144462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712" name="Google Shape;712;p62"/>
          <p:cNvSpPr txBox="1"/>
          <p:nvPr/>
        </p:nvSpPr>
        <p:spPr>
          <a:xfrm>
            <a:off x="7816850" y="3402012"/>
            <a:ext cx="1428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713" name="Google Shape;713;p62"/>
          <p:cNvSpPr txBox="1"/>
          <p:nvPr/>
        </p:nvSpPr>
        <p:spPr>
          <a:xfrm>
            <a:off x="8435975" y="3046412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714" name="Google Shape;714;p62"/>
          <p:cNvSpPr txBox="1"/>
          <p:nvPr/>
        </p:nvSpPr>
        <p:spPr>
          <a:xfrm>
            <a:off x="7827962" y="3046412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715" name="Google Shape;715;p62"/>
          <p:cNvSpPr txBox="1"/>
          <p:nvPr/>
        </p:nvSpPr>
        <p:spPr>
          <a:xfrm>
            <a:off x="8435975" y="1997075"/>
            <a:ext cx="150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716" name="Google Shape;716;p62"/>
          <p:cNvSpPr txBox="1"/>
          <p:nvPr/>
        </p:nvSpPr>
        <p:spPr>
          <a:xfrm>
            <a:off x="7827962" y="1997075"/>
            <a:ext cx="1476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637" marR="0" lvl="0" indent="-2746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3"/>
          <p:cNvSpPr txBox="1"/>
          <p:nvPr/>
        </p:nvSpPr>
        <p:spPr>
          <a:xfrm>
            <a:off x="76200" y="215900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Basic Principle: Base Pairing to a Template Strand</a:t>
            </a:r>
            <a:endParaRPr sz="1800" b="0" i="0" u="none" strike="noStrike" cap="none"/>
          </a:p>
        </p:txBody>
      </p:sp>
      <p:sp>
        <p:nvSpPr>
          <p:cNvPr id="723" name="Google Shape;723;p63"/>
          <p:cNvSpPr txBox="1"/>
          <p:nvPr/>
        </p:nvSpPr>
        <p:spPr>
          <a:xfrm>
            <a:off x="55562" y="1346200"/>
            <a:ext cx="8775700" cy="4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two strands of DNA are complementary, each strand acts as a template for building a new strand in replication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DNA replication, the parent molecule unwinds, and two new daughter strands are built based on base-pairing rules</a:t>
            </a:r>
            <a:endParaRPr sz="1800" b="0" i="0" u="none" strike="noStrike" cap="none"/>
          </a:p>
        </p:txBody>
      </p:sp>
      <p:cxnSp>
        <p:nvCxnSpPr>
          <p:cNvPr id="724" name="Google Shape;724;p63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725" name="Google Shape;725;p63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4"/>
          <p:cNvSpPr txBox="1"/>
          <p:nvPr/>
        </p:nvSpPr>
        <p:spPr>
          <a:xfrm>
            <a:off x="63500" y="1257300"/>
            <a:ext cx="8737600" cy="5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Watson and Crick’s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semiconservative model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replication predicts that when a double helix replicates, each daughter molecule will have one old strand (derived or “conserved” from the parent molecule) and one newly made strand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Competing models were the conservative model (the two parent strands rejoin) and the dispersive model (each strand is a mix of old and new)</a:t>
            </a:r>
            <a:endParaRPr sz="1800" b="0" i="0" u="none" strike="noStrike" cap="none"/>
          </a:p>
        </p:txBody>
      </p:sp>
      <p:cxnSp>
        <p:nvCxnSpPr>
          <p:cNvPr id="732" name="Google Shape;732;p6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733" name="Google Shape;733;p6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450" y="136525"/>
            <a:ext cx="6005512" cy="64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5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13.10</a:t>
            </a:r>
            <a:endParaRPr sz="1800" b="0" i="0" u="none" strike="noStrike" cap="none"/>
          </a:p>
        </p:txBody>
      </p:sp>
      <p:sp>
        <p:nvSpPr>
          <p:cNvPr id="741" name="Google Shape;741;p65"/>
          <p:cNvSpPr txBox="1"/>
          <p:nvPr/>
        </p:nvSpPr>
        <p:spPr>
          <a:xfrm>
            <a:off x="1601787" y="690562"/>
            <a:ext cx="18018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Conservative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model</a:t>
            </a:r>
            <a:endParaRPr sz="1800" b="0" i="0" u="none" strike="noStrike" cap="none"/>
          </a:p>
        </p:txBody>
      </p:sp>
      <p:sp>
        <p:nvSpPr>
          <p:cNvPr id="742" name="Google Shape;742;p65"/>
          <p:cNvSpPr txBox="1"/>
          <p:nvPr/>
        </p:nvSpPr>
        <p:spPr>
          <a:xfrm>
            <a:off x="1601787" y="2716212"/>
            <a:ext cx="23574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Semiconservative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model</a:t>
            </a:r>
            <a:endParaRPr sz="1800" b="0" i="0" u="none" strike="noStrike" cap="none"/>
          </a:p>
        </p:txBody>
      </p:sp>
      <p:sp>
        <p:nvSpPr>
          <p:cNvPr id="743" name="Google Shape;743;p65"/>
          <p:cNvSpPr txBox="1"/>
          <p:nvPr/>
        </p:nvSpPr>
        <p:spPr>
          <a:xfrm>
            <a:off x="1601787" y="4725987"/>
            <a:ext cx="1582737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Dispersive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model</a:t>
            </a:r>
            <a:endParaRPr sz="1800" b="0" i="0" u="none" strike="noStrike" cap="none"/>
          </a:p>
        </p:txBody>
      </p:sp>
      <p:sp>
        <p:nvSpPr>
          <p:cNvPr id="744" name="Google Shape;744;p65"/>
          <p:cNvSpPr txBox="1"/>
          <p:nvPr/>
        </p:nvSpPr>
        <p:spPr>
          <a:xfrm>
            <a:off x="3695700" y="406400"/>
            <a:ext cx="119538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cell</a:t>
            </a:r>
            <a:endParaRPr sz="1800" b="0" i="0" u="none" strike="noStrike" cap="none"/>
          </a:p>
        </p:txBody>
      </p:sp>
      <p:sp>
        <p:nvSpPr>
          <p:cNvPr id="745" name="Google Shape;745;p65"/>
          <p:cNvSpPr txBox="1"/>
          <p:nvPr/>
        </p:nvSpPr>
        <p:spPr>
          <a:xfrm>
            <a:off x="5081587" y="147637"/>
            <a:ext cx="12287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746" name="Google Shape;746;p65"/>
          <p:cNvSpPr txBox="1"/>
          <p:nvPr/>
        </p:nvSpPr>
        <p:spPr>
          <a:xfrm>
            <a:off x="6351587" y="147637"/>
            <a:ext cx="12287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</a:t>
            </a:r>
            <a:endParaRPr sz="1800" b="0" i="0" u="none" strike="noStrike" cap="none"/>
          </a:p>
        </p:txBody>
      </p:sp>
      <p:pic>
        <p:nvPicPr>
          <p:cNvPr id="118" name="Google Shape;1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25" y="280987"/>
            <a:ext cx="7013575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6"/>
          <p:cNvSpPr txBox="1"/>
          <p:nvPr/>
        </p:nvSpPr>
        <p:spPr>
          <a:xfrm>
            <a:off x="55562" y="1257300"/>
            <a:ext cx="8712200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 by Matthew Meselson and Franklin Stahl supported the semiconservative model</a:t>
            </a:r>
            <a:endParaRPr sz="1800" b="0" i="0" u="none" strike="noStrike" cap="none"/>
          </a:p>
        </p:txBody>
      </p:sp>
      <p:cxnSp>
        <p:nvCxnSpPr>
          <p:cNvPr id="753" name="Google Shape;753;p66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754" name="Google Shape;754;p6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25" y="136525"/>
            <a:ext cx="5213350" cy="64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6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13.11</a:t>
            </a:r>
            <a:endParaRPr sz="1800" b="0" i="0" u="none" strike="noStrike" cap="none"/>
          </a:p>
        </p:txBody>
      </p:sp>
      <p:sp>
        <p:nvSpPr>
          <p:cNvPr id="762" name="Google Shape;762;p67"/>
          <p:cNvSpPr txBox="1"/>
          <p:nvPr/>
        </p:nvSpPr>
        <p:spPr>
          <a:xfrm>
            <a:off x="2009775" y="3781425"/>
            <a:ext cx="1157287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Conservative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i="0" u="none" strike="noStrike" cap="none"/>
          </a:p>
        </p:txBody>
      </p:sp>
      <p:sp>
        <p:nvSpPr>
          <p:cNvPr id="763" name="Google Shape;763;p67"/>
          <p:cNvSpPr txBox="1"/>
          <p:nvPr/>
        </p:nvSpPr>
        <p:spPr>
          <a:xfrm>
            <a:off x="1995487" y="4783137"/>
            <a:ext cx="15621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Semiconservative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i="0" u="none" strike="noStrike" cap="none"/>
          </a:p>
        </p:txBody>
      </p:sp>
      <p:sp>
        <p:nvSpPr>
          <p:cNvPr id="764" name="Google Shape;764;p67"/>
          <p:cNvSpPr txBox="1"/>
          <p:nvPr/>
        </p:nvSpPr>
        <p:spPr>
          <a:xfrm>
            <a:off x="2008187" y="5883275"/>
            <a:ext cx="92868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Dispersive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i="0" u="none" strike="noStrike" cap="none"/>
          </a:p>
        </p:txBody>
      </p:sp>
      <p:sp>
        <p:nvSpPr>
          <p:cNvPr id="765" name="Google Shape;765;p67"/>
          <p:cNvSpPr txBox="1"/>
          <p:nvPr/>
        </p:nvSpPr>
        <p:spPr>
          <a:xfrm>
            <a:off x="2009775" y="3213100"/>
            <a:ext cx="10810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Predictions:</a:t>
            </a:r>
            <a:endParaRPr sz="1800" b="0" i="0" u="none" strike="noStrike" cap="none"/>
          </a:p>
        </p:txBody>
      </p:sp>
      <p:sp>
        <p:nvSpPr>
          <p:cNvPr id="766" name="Google Shape;766;p67"/>
          <p:cNvSpPr txBox="1"/>
          <p:nvPr/>
        </p:nvSpPr>
        <p:spPr>
          <a:xfrm>
            <a:off x="3292475" y="3209925"/>
            <a:ext cx="1474787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replication</a:t>
            </a:r>
            <a:endParaRPr sz="1800" b="0" i="0" u="none" strike="noStrike" cap="none"/>
          </a:p>
        </p:txBody>
      </p:sp>
      <p:sp>
        <p:nvSpPr>
          <p:cNvPr id="767" name="Google Shape;767;p67"/>
          <p:cNvSpPr txBox="1"/>
          <p:nvPr/>
        </p:nvSpPr>
        <p:spPr>
          <a:xfrm>
            <a:off x="5083175" y="3209925"/>
            <a:ext cx="1635125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replication</a:t>
            </a:r>
            <a:endParaRPr sz="1800" b="0" i="0" u="none" strike="noStrike" cap="none"/>
          </a:p>
        </p:txBody>
      </p:sp>
      <p:sp>
        <p:nvSpPr>
          <p:cNvPr id="768" name="Google Shape;768;p67"/>
          <p:cNvSpPr txBox="1"/>
          <p:nvPr/>
        </p:nvSpPr>
        <p:spPr>
          <a:xfrm>
            <a:off x="3006725" y="1971675"/>
            <a:ext cx="1109662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sample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first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769" name="Google Shape;769;p67"/>
          <p:cNvSpPr txBox="1"/>
          <p:nvPr/>
        </p:nvSpPr>
        <p:spPr>
          <a:xfrm>
            <a:off x="4940300" y="1971675"/>
            <a:ext cx="1109662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sample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second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770" name="Google Shape;770;p67"/>
          <p:cNvSpPr txBox="1"/>
          <p:nvPr/>
        </p:nvSpPr>
        <p:spPr>
          <a:xfrm>
            <a:off x="2305050" y="473075"/>
            <a:ext cx="938212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cultured in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14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(heavy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isotope)</a:t>
            </a:r>
            <a:endParaRPr sz="1800" b="0" i="0" u="none" strike="noStrike" cap="none"/>
          </a:p>
        </p:txBody>
      </p:sp>
      <p:sp>
        <p:nvSpPr>
          <p:cNvPr id="771" name="Google Shape;771;p67"/>
          <p:cNvSpPr txBox="1"/>
          <p:nvPr/>
        </p:nvSpPr>
        <p:spPr>
          <a:xfrm>
            <a:off x="6011862" y="474662"/>
            <a:ext cx="938212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transferred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medium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14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(lighter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isotope)</a:t>
            </a:r>
            <a:endParaRPr sz="1800" b="0" i="0" u="none" strike="noStrike" cap="none"/>
          </a:p>
        </p:txBody>
      </p:sp>
      <p:sp>
        <p:nvSpPr>
          <p:cNvPr id="772" name="Google Shape;772;p67"/>
          <p:cNvSpPr txBox="1"/>
          <p:nvPr/>
        </p:nvSpPr>
        <p:spPr>
          <a:xfrm>
            <a:off x="6607175" y="1916112"/>
            <a:ext cx="57785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dense</a:t>
            </a:r>
            <a:endParaRPr sz="1800" b="0" i="0" u="none" strike="noStrike" cap="none"/>
          </a:p>
        </p:txBody>
      </p:sp>
      <p:sp>
        <p:nvSpPr>
          <p:cNvPr id="773" name="Google Shape;773;p67"/>
          <p:cNvSpPr txBox="1"/>
          <p:nvPr/>
        </p:nvSpPr>
        <p:spPr>
          <a:xfrm>
            <a:off x="6608762" y="2543175"/>
            <a:ext cx="57785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dense</a:t>
            </a:r>
            <a:endParaRPr sz="1800" b="0" i="0" u="none" strike="noStrike" cap="none"/>
          </a:p>
        </p:txBody>
      </p:sp>
      <p:cxnSp>
        <p:nvCxnSpPr>
          <p:cNvPr id="774" name="Google Shape;774;p67"/>
          <p:cNvCxnSpPr/>
          <p:nvPr/>
        </p:nvCxnSpPr>
        <p:spPr>
          <a:xfrm>
            <a:off x="6523037" y="2120900"/>
            <a:ext cx="0" cy="5921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sp>
        <p:nvSpPr>
          <p:cNvPr id="775" name="Google Shape;775;p67"/>
          <p:cNvSpPr txBox="1"/>
          <p:nvPr/>
        </p:nvSpPr>
        <p:spPr>
          <a:xfrm>
            <a:off x="2011362" y="160337"/>
            <a:ext cx="987425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</a:t>
            </a:r>
            <a:endParaRPr sz="1800" b="0" i="0" u="none" strike="noStrike" cap="none"/>
          </a:p>
        </p:txBody>
      </p:sp>
      <p:sp>
        <p:nvSpPr>
          <p:cNvPr id="776" name="Google Shape;776;p67"/>
          <p:cNvSpPr txBox="1"/>
          <p:nvPr/>
        </p:nvSpPr>
        <p:spPr>
          <a:xfrm>
            <a:off x="2005012" y="1878012"/>
            <a:ext cx="669925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1800" b="0" i="0" u="none" strike="noStrike" cap="none"/>
          </a:p>
        </p:txBody>
      </p:sp>
      <p:sp>
        <p:nvSpPr>
          <p:cNvPr id="777" name="Google Shape;777;p67"/>
          <p:cNvSpPr txBox="1"/>
          <p:nvPr/>
        </p:nvSpPr>
        <p:spPr>
          <a:xfrm>
            <a:off x="2012950" y="2963862"/>
            <a:ext cx="987425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1800" b="0" i="0" u="none" strike="noStrike" cap="none"/>
          </a:p>
        </p:txBody>
      </p:sp>
      <p:grpSp>
        <p:nvGrpSpPr>
          <p:cNvPr id="778" name="Google Shape;778;p67"/>
          <p:cNvGrpSpPr/>
          <p:nvPr/>
        </p:nvGrpSpPr>
        <p:grpSpPr>
          <a:xfrm>
            <a:off x="2022475" y="469900"/>
            <a:ext cx="212725" cy="209550"/>
            <a:chOff x="2022475" y="450850"/>
            <a:chExt cx="212725" cy="209550"/>
          </a:xfrm>
        </p:grpSpPr>
        <p:sp>
          <p:nvSpPr>
            <p:cNvPr id="779" name="Google Shape;779;p67"/>
            <p:cNvSpPr/>
            <p:nvPr/>
          </p:nvSpPr>
          <p:spPr>
            <a:xfrm>
              <a:off x="2022475" y="450850"/>
              <a:ext cx="212725" cy="20955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7"/>
            <p:cNvSpPr txBox="1"/>
            <p:nvPr/>
          </p:nvSpPr>
          <p:spPr>
            <a:xfrm>
              <a:off x="2078037" y="471487"/>
              <a:ext cx="114300" cy="18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781" name="Google Shape;781;p67"/>
          <p:cNvGrpSpPr/>
          <p:nvPr/>
        </p:nvGrpSpPr>
        <p:grpSpPr>
          <a:xfrm>
            <a:off x="2711450" y="1978025"/>
            <a:ext cx="212725" cy="209550"/>
            <a:chOff x="2022475" y="450850"/>
            <a:chExt cx="212725" cy="209550"/>
          </a:xfrm>
        </p:grpSpPr>
        <p:sp>
          <p:nvSpPr>
            <p:cNvPr id="782" name="Google Shape;782;p67"/>
            <p:cNvSpPr/>
            <p:nvPr/>
          </p:nvSpPr>
          <p:spPr>
            <a:xfrm>
              <a:off x="2022475" y="450850"/>
              <a:ext cx="212725" cy="20955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7"/>
            <p:cNvSpPr txBox="1"/>
            <p:nvPr/>
          </p:nvSpPr>
          <p:spPr>
            <a:xfrm>
              <a:off x="2078037" y="471487"/>
              <a:ext cx="114300" cy="18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  <p:grpSp>
        <p:nvGrpSpPr>
          <p:cNvPr id="784" name="Google Shape;784;p67"/>
          <p:cNvGrpSpPr/>
          <p:nvPr/>
        </p:nvGrpSpPr>
        <p:grpSpPr>
          <a:xfrm>
            <a:off x="5749925" y="469900"/>
            <a:ext cx="212725" cy="209550"/>
            <a:chOff x="2022475" y="450850"/>
            <a:chExt cx="212725" cy="209550"/>
          </a:xfrm>
        </p:grpSpPr>
        <p:sp>
          <p:nvSpPr>
            <p:cNvPr id="785" name="Google Shape;785;p67"/>
            <p:cNvSpPr/>
            <p:nvPr/>
          </p:nvSpPr>
          <p:spPr>
            <a:xfrm>
              <a:off x="2022475" y="450850"/>
              <a:ext cx="212725" cy="20955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7"/>
            <p:cNvSpPr txBox="1"/>
            <p:nvPr/>
          </p:nvSpPr>
          <p:spPr>
            <a:xfrm>
              <a:off x="2078037" y="471487"/>
              <a:ext cx="114300" cy="18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787" name="Google Shape;787;p67"/>
          <p:cNvGrpSpPr/>
          <p:nvPr/>
        </p:nvGrpSpPr>
        <p:grpSpPr>
          <a:xfrm>
            <a:off x="4657725" y="1974850"/>
            <a:ext cx="212725" cy="209550"/>
            <a:chOff x="2022475" y="450850"/>
            <a:chExt cx="212725" cy="209550"/>
          </a:xfrm>
        </p:grpSpPr>
        <p:sp>
          <p:nvSpPr>
            <p:cNvPr id="788" name="Google Shape;788;p67"/>
            <p:cNvSpPr/>
            <p:nvPr/>
          </p:nvSpPr>
          <p:spPr>
            <a:xfrm>
              <a:off x="2022475" y="450850"/>
              <a:ext cx="212725" cy="209550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7"/>
            <p:cNvSpPr txBox="1"/>
            <p:nvPr/>
          </p:nvSpPr>
          <p:spPr>
            <a:xfrm>
              <a:off x="2078037" y="471487"/>
              <a:ext cx="114300" cy="18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071562"/>
            <a:ext cx="8548687" cy="4522787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13.11a</a:t>
            </a:r>
            <a:endParaRPr sz="1800" b="0" i="0" u="none" strike="noStrike" cap="none"/>
          </a:p>
        </p:txBody>
      </p:sp>
      <p:sp>
        <p:nvSpPr>
          <p:cNvPr id="797" name="Google Shape;797;p68"/>
          <p:cNvSpPr txBox="1"/>
          <p:nvPr/>
        </p:nvSpPr>
        <p:spPr>
          <a:xfrm>
            <a:off x="1985962" y="4052887"/>
            <a:ext cx="174466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sample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first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798" name="Google Shape;798;p68"/>
          <p:cNvSpPr txBox="1"/>
          <p:nvPr/>
        </p:nvSpPr>
        <p:spPr>
          <a:xfrm>
            <a:off x="5189537" y="4056062"/>
            <a:ext cx="17907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sample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centrifuged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second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799" name="Google Shape;799;p68"/>
          <p:cNvSpPr txBox="1"/>
          <p:nvPr/>
        </p:nvSpPr>
        <p:spPr>
          <a:xfrm>
            <a:off x="817562" y="1579562"/>
            <a:ext cx="1497012" cy="1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cultured in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23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(heavy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isotope)</a:t>
            </a:r>
            <a:endParaRPr sz="1800" b="0" i="0" u="none" strike="noStrike" cap="none"/>
          </a:p>
        </p:txBody>
      </p:sp>
      <p:sp>
        <p:nvSpPr>
          <p:cNvPr id="800" name="Google Shape;800;p68"/>
          <p:cNvSpPr txBox="1"/>
          <p:nvPr/>
        </p:nvSpPr>
        <p:spPr>
          <a:xfrm>
            <a:off x="6961187" y="1579562"/>
            <a:ext cx="1589087" cy="20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transferred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medium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23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(lighter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isotope)</a:t>
            </a:r>
            <a:endParaRPr sz="1800" b="0" i="0" u="none" strike="noStrike" cap="none"/>
          </a:p>
        </p:txBody>
      </p:sp>
      <p:sp>
        <p:nvSpPr>
          <p:cNvPr id="801" name="Google Shape;801;p68"/>
          <p:cNvSpPr txBox="1"/>
          <p:nvPr/>
        </p:nvSpPr>
        <p:spPr>
          <a:xfrm>
            <a:off x="7934325" y="3970337"/>
            <a:ext cx="854075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dense</a:t>
            </a:r>
            <a:endParaRPr sz="1800" b="0" i="0" u="none" strike="noStrike" cap="none"/>
          </a:p>
        </p:txBody>
      </p:sp>
      <p:sp>
        <p:nvSpPr>
          <p:cNvPr id="802" name="Google Shape;802;p68"/>
          <p:cNvSpPr txBox="1"/>
          <p:nvPr/>
        </p:nvSpPr>
        <p:spPr>
          <a:xfrm>
            <a:off x="7924800" y="5010150"/>
            <a:ext cx="8651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dense</a:t>
            </a:r>
            <a:endParaRPr sz="1800" b="0" i="0" u="none" strike="noStrike" cap="none"/>
          </a:p>
        </p:txBody>
      </p:sp>
      <p:cxnSp>
        <p:nvCxnSpPr>
          <p:cNvPr id="803" name="Google Shape;803;p68"/>
          <p:cNvCxnSpPr/>
          <p:nvPr/>
        </p:nvCxnSpPr>
        <p:spPr>
          <a:xfrm>
            <a:off x="7793037" y="4291012"/>
            <a:ext cx="0" cy="10033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triangle" w="sm" len="sm"/>
            <a:tailEnd type="triangle" w="sm" len="sm"/>
          </a:ln>
        </p:spPr>
      </p:cxnSp>
      <p:sp>
        <p:nvSpPr>
          <p:cNvPr id="804" name="Google Shape;804;p68"/>
          <p:cNvSpPr txBox="1"/>
          <p:nvPr/>
        </p:nvSpPr>
        <p:spPr>
          <a:xfrm>
            <a:off x="333375" y="1077912"/>
            <a:ext cx="1568450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</a:t>
            </a:r>
            <a:endParaRPr sz="1800" b="0" i="0" u="none" strike="noStrike" cap="none"/>
          </a:p>
        </p:txBody>
      </p:sp>
      <p:sp>
        <p:nvSpPr>
          <p:cNvPr id="805" name="Google Shape;805;p68"/>
          <p:cNvSpPr txBox="1"/>
          <p:nvPr/>
        </p:nvSpPr>
        <p:spPr>
          <a:xfrm>
            <a:off x="339725" y="3916362"/>
            <a:ext cx="995362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1800" b="0" i="0" u="none" strike="noStrike" cap="none"/>
          </a:p>
        </p:txBody>
      </p:sp>
      <p:grpSp>
        <p:nvGrpSpPr>
          <p:cNvPr id="806" name="Google Shape;806;p68"/>
          <p:cNvGrpSpPr/>
          <p:nvPr/>
        </p:nvGrpSpPr>
        <p:grpSpPr>
          <a:xfrm>
            <a:off x="361950" y="1558925"/>
            <a:ext cx="339725" cy="338137"/>
            <a:chOff x="361950" y="1558925"/>
            <a:chExt cx="339725" cy="338137"/>
          </a:xfrm>
        </p:grpSpPr>
        <p:sp>
          <p:nvSpPr>
            <p:cNvPr id="807" name="Google Shape;807;p68"/>
            <p:cNvSpPr/>
            <p:nvPr/>
          </p:nvSpPr>
          <p:spPr>
            <a:xfrm>
              <a:off x="361950" y="1558925"/>
              <a:ext cx="339725" cy="338137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8"/>
            <p:cNvSpPr txBox="1"/>
            <p:nvPr/>
          </p:nvSpPr>
          <p:spPr>
            <a:xfrm>
              <a:off x="454025" y="1584325"/>
              <a:ext cx="119062" cy="24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809" name="Google Shape;809;p68"/>
          <p:cNvGrpSpPr/>
          <p:nvPr/>
        </p:nvGrpSpPr>
        <p:grpSpPr>
          <a:xfrm>
            <a:off x="1503362" y="4048125"/>
            <a:ext cx="339725" cy="338137"/>
            <a:chOff x="361950" y="1558925"/>
            <a:chExt cx="339725" cy="338137"/>
          </a:xfrm>
        </p:grpSpPr>
        <p:sp>
          <p:nvSpPr>
            <p:cNvPr id="810" name="Google Shape;810;p68"/>
            <p:cNvSpPr/>
            <p:nvPr/>
          </p:nvSpPr>
          <p:spPr>
            <a:xfrm>
              <a:off x="361950" y="1558925"/>
              <a:ext cx="339725" cy="338137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8"/>
            <p:cNvSpPr txBox="1"/>
            <p:nvPr/>
          </p:nvSpPr>
          <p:spPr>
            <a:xfrm>
              <a:off x="454025" y="1584325"/>
              <a:ext cx="119062" cy="24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  <p:grpSp>
        <p:nvGrpSpPr>
          <p:cNvPr id="812" name="Google Shape;812;p68"/>
          <p:cNvGrpSpPr/>
          <p:nvPr/>
        </p:nvGrpSpPr>
        <p:grpSpPr>
          <a:xfrm>
            <a:off x="4716462" y="4043362"/>
            <a:ext cx="339725" cy="338137"/>
            <a:chOff x="361950" y="1558925"/>
            <a:chExt cx="339725" cy="338137"/>
          </a:xfrm>
        </p:grpSpPr>
        <p:sp>
          <p:nvSpPr>
            <p:cNvPr id="813" name="Google Shape;813;p68"/>
            <p:cNvSpPr/>
            <p:nvPr/>
          </p:nvSpPr>
          <p:spPr>
            <a:xfrm>
              <a:off x="361950" y="1558925"/>
              <a:ext cx="339725" cy="338137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8"/>
            <p:cNvSpPr txBox="1"/>
            <p:nvPr/>
          </p:nvSpPr>
          <p:spPr>
            <a:xfrm>
              <a:off x="454025" y="1584325"/>
              <a:ext cx="119062" cy="24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  <p:grpSp>
        <p:nvGrpSpPr>
          <p:cNvPr id="815" name="Google Shape;815;p68"/>
          <p:cNvGrpSpPr/>
          <p:nvPr/>
        </p:nvGrpSpPr>
        <p:grpSpPr>
          <a:xfrm>
            <a:off x="6518275" y="1554162"/>
            <a:ext cx="339725" cy="338137"/>
            <a:chOff x="361950" y="1558925"/>
            <a:chExt cx="339725" cy="338137"/>
          </a:xfrm>
        </p:grpSpPr>
        <p:sp>
          <p:nvSpPr>
            <p:cNvPr id="816" name="Google Shape;816;p68"/>
            <p:cNvSpPr/>
            <p:nvPr/>
          </p:nvSpPr>
          <p:spPr>
            <a:xfrm>
              <a:off x="361950" y="1558925"/>
              <a:ext cx="339725" cy="338137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8"/>
            <p:cNvSpPr txBox="1"/>
            <p:nvPr/>
          </p:nvSpPr>
          <p:spPr>
            <a:xfrm>
              <a:off x="454025" y="1584325"/>
              <a:ext cx="119062" cy="24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360362" marR="0" lvl="0" indent="-360362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62" y="392112"/>
            <a:ext cx="7737475" cy="5916612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6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13.11b</a:t>
            </a:r>
            <a:endParaRPr sz="1800" b="0" i="0" u="none" strike="noStrike" cap="none"/>
          </a:p>
        </p:txBody>
      </p:sp>
      <p:sp>
        <p:nvSpPr>
          <p:cNvPr id="825" name="Google Shape;825;p69"/>
          <p:cNvSpPr txBox="1"/>
          <p:nvPr/>
        </p:nvSpPr>
        <p:spPr>
          <a:xfrm>
            <a:off x="741362" y="1741487"/>
            <a:ext cx="188118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Conservative</a:t>
            </a:r>
            <a:endParaRPr sz="1800" b="0" i="0" u="none" strike="noStrike" cap="none"/>
          </a:p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i="0" u="none" strike="noStrike" cap="none"/>
          </a:p>
        </p:txBody>
      </p:sp>
      <p:sp>
        <p:nvSpPr>
          <p:cNvPr id="826" name="Google Shape;826;p69"/>
          <p:cNvSpPr txBox="1"/>
          <p:nvPr/>
        </p:nvSpPr>
        <p:spPr>
          <a:xfrm>
            <a:off x="746125" y="3402012"/>
            <a:ext cx="2540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Semiconservative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i="0" u="none" strike="noStrike" cap="none"/>
          </a:p>
        </p:txBody>
      </p:sp>
      <p:sp>
        <p:nvSpPr>
          <p:cNvPr id="827" name="Google Shape;827;p69"/>
          <p:cNvSpPr txBox="1"/>
          <p:nvPr/>
        </p:nvSpPr>
        <p:spPr>
          <a:xfrm>
            <a:off x="738187" y="5229225"/>
            <a:ext cx="1509712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Dispersive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i="0" u="none" strike="noStrike" cap="none"/>
          </a:p>
        </p:txBody>
      </p:sp>
      <p:sp>
        <p:nvSpPr>
          <p:cNvPr id="828" name="Google Shape;828;p69"/>
          <p:cNvSpPr txBox="1"/>
          <p:nvPr/>
        </p:nvSpPr>
        <p:spPr>
          <a:xfrm>
            <a:off x="752475" y="806450"/>
            <a:ext cx="1784350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Predictions:</a:t>
            </a:r>
            <a:endParaRPr sz="1800" b="0" i="0" u="none" strike="noStrike" cap="none"/>
          </a:p>
        </p:txBody>
      </p:sp>
      <p:sp>
        <p:nvSpPr>
          <p:cNvPr id="829" name="Google Shape;829;p69"/>
          <p:cNvSpPr txBox="1"/>
          <p:nvPr/>
        </p:nvSpPr>
        <p:spPr>
          <a:xfrm>
            <a:off x="2844800" y="803275"/>
            <a:ext cx="2433637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replication</a:t>
            </a:r>
            <a:endParaRPr sz="1800" b="0" i="0" u="none" strike="noStrike" cap="none"/>
          </a:p>
        </p:txBody>
      </p:sp>
      <p:sp>
        <p:nvSpPr>
          <p:cNvPr id="830" name="Google Shape;830;p69"/>
          <p:cNvSpPr txBox="1"/>
          <p:nvPr/>
        </p:nvSpPr>
        <p:spPr>
          <a:xfrm>
            <a:off x="5826125" y="803275"/>
            <a:ext cx="269875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replication</a:t>
            </a:r>
            <a:endParaRPr sz="1800" b="0" i="0" u="none" strike="noStrike" cap="none"/>
          </a:p>
        </p:txBody>
      </p:sp>
      <p:sp>
        <p:nvSpPr>
          <p:cNvPr id="831" name="Google Shape;831;p69"/>
          <p:cNvSpPr txBox="1"/>
          <p:nvPr/>
        </p:nvSpPr>
        <p:spPr>
          <a:xfrm>
            <a:off x="736600" y="404812"/>
            <a:ext cx="16144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E0E17"/>
              </a:buClr>
              <a:buFont typeface="Times New Roman"/>
              <a:buNone/>
            </a:pPr>
            <a:r>
              <a:rPr lang="en-US" sz="2300" b="1" i="0" u="none" strike="noStrike" cap="none">
                <a:solidFill>
                  <a:srgbClr val="AE0E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0"/>
          <p:cNvSpPr txBox="1"/>
          <p:nvPr/>
        </p:nvSpPr>
        <p:spPr>
          <a:xfrm>
            <a:off x="88900" y="1651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Replication: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Closer Look</a:t>
            </a:r>
            <a:endParaRPr sz="1800" b="0" i="0" u="none" strike="noStrike" cap="none"/>
          </a:p>
        </p:txBody>
      </p:sp>
      <p:sp>
        <p:nvSpPr>
          <p:cNvPr id="838" name="Google Shape;838;p70"/>
          <p:cNvSpPr txBox="1"/>
          <p:nvPr/>
        </p:nvSpPr>
        <p:spPr>
          <a:xfrm>
            <a:off x="55562" y="1257300"/>
            <a:ext cx="88773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copying of DNA is remarkable in its speed and accuracy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a dozen enzymes and other proteins participate in DNA replication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more is known about how this “replication machine” works in bacteria than in eukaryotes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process is similar between prokaryotes and eukaryotes</a:t>
            </a:r>
            <a:endParaRPr sz="1800" b="0" i="0" u="none" strike="noStrike" cap="none"/>
          </a:p>
        </p:txBody>
      </p:sp>
      <p:cxnSp>
        <p:nvCxnSpPr>
          <p:cNvPr id="839" name="Google Shape;839;p70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40" name="Google Shape;840;p70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71"/>
          <p:cNvSpPr txBox="1"/>
          <p:nvPr/>
        </p:nvSpPr>
        <p:spPr>
          <a:xfrm>
            <a:off x="65087" y="157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Started</a:t>
            </a:r>
            <a:endParaRPr sz="1800" b="0" i="0" u="none" strike="noStrike" cap="none"/>
          </a:p>
        </p:txBody>
      </p:sp>
      <p:sp>
        <p:nvSpPr>
          <p:cNvPr id="847" name="Google Shape;847;p71"/>
          <p:cNvSpPr txBox="1"/>
          <p:nvPr/>
        </p:nvSpPr>
        <p:spPr>
          <a:xfrm>
            <a:off x="63500" y="1257300"/>
            <a:ext cx="8770937" cy="5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Replication begins at particular sites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origins of replication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the two DNA strands are separated, opening up a replication “bubble”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each end of a bubble is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replication fork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Y-shaped region where the parental strands of DNA are being unwound</a:t>
            </a:r>
            <a:endParaRPr sz="1800" b="0" i="0" u="none" strike="noStrike" cap="none"/>
          </a:p>
        </p:txBody>
      </p:sp>
      <p:cxnSp>
        <p:nvCxnSpPr>
          <p:cNvPr id="848" name="Google Shape;848;p71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49" name="Google Shape;849;p7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50" name="Google Shape;85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54086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1"/>
          <p:cNvSpPr txBox="1"/>
          <p:nvPr/>
        </p:nvSpPr>
        <p:spPr>
          <a:xfrm>
            <a:off x="3360737" y="54546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DNA Replication Overview</a:t>
            </a:r>
            <a:endParaRPr sz="1800" b="0" i="0" u="none" strike="noStrike" cap="none"/>
          </a:p>
        </p:txBody>
      </p:sp>
      <p:pic>
        <p:nvPicPr>
          <p:cNvPr id="852" name="Google Shape;85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1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Origins of Replication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914400"/>
            <a:ext cx="8548687" cy="4862512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7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13.12</a:t>
            </a:r>
            <a:endParaRPr sz="1800" b="0" i="0" u="none" strike="noStrike" cap="none"/>
          </a:p>
        </p:txBody>
      </p:sp>
      <p:sp>
        <p:nvSpPr>
          <p:cNvPr id="861" name="Google Shape;861;p72"/>
          <p:cNvSpPr txBox="1"/>
          <p:nvPr/>
        </p:nvSpPr>
        <p:spPr>
          <a:xfrm>
            <a:off x="4732337" y="5143500"/>
            <a:ext cx="2906712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Single-strand binding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proteins</a:t>
            </a:r>
            <a:endParaRPr sz="1800" b="0" i="0" u="none" strike="noStrike" cap="none"/>
          </a:p>
        </p:txBody>
      </p:sp>
      <p:sp>
        <p:nvSpPr>
          <p:cNvPr id="862" name="Google Shape;862;p72"/>
          <p:cNvSpPr txBox="1"/>
          <p:nvPr/>
        </p:nvSpPr>
        <p:spPr>
          <a:xfrm>
            <a:off x="2333625" y="4122737"/>
            <a:ext cx="1219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Helicase</a:t>
            </a:r>
            <a:endParaRPr sz="1800" b="0" i="0" u="none" strike="noStrike" cap="none"/>
          </a:p>
        </p:txBody>
      </p:sp>
      <p:sp>
        <p:nvSpPr>
          <p:cNvPr id="863" name="Google Shape;863;p72"/>
          <p:cNvSpPr txBox="1"/>
          <p:nvPr/>
        </p:nvSpPr>
        <p:spPr>
          <a:xfrm>
            <a:off x="1243012" y="1563687"/>
            <a:ext cx="20462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Topoisomerase</a:t>
            </a:r>
            <a:endParaRPr sz="1800" b="0" i="0" u="none" strike="noStrike" cap="none"/>
          </a:p>
        </p:txBody>
      </p:sp>
      <p:sp>
        <p:nvSpPr>
          <p:cNvPr id="864" name="Google Shape;864;p72"/>
          <p:cNvSpPr txBox="1"/>
          <p:nvPr/>
        </p:nvSpPr>
        <p:spPr>
          <a:xfrm>
            <a:off x="5995987" y="927100"/>
            <a:ext cx="112871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</a:t>
            </a:r>
            <a:endParaRPr sz="1800" b="0" i="0" u="none" strike="noStrike" cap="none"/>
          </a:p>
        </p:txBody>
      </p:sp>
      <p:sp>
        <p:nvSpPr>
          <p:cNvPr id="865" name="Google Shape;865;p72"/>
          <p:cNvSpPr txBox="1"/>
          <p:nvPr/>
        </p:nvSpPr>
        <p:spPr>
          <a:xfrm>
            <a:off x="5899150" y="3121025"/>
            <a:ext cx="147796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 b="0" i="0" u="none" strike="noStrike" cap="none"/>
          </a:p>
        </p:txBody>
      </p:sp>
      <p:sp>
        <p:nvSpPr>
          <p:cNvPr id="866" name="Google Shape;866;p72"/>
          <p:cNvSpPr txBox="1"/>
          <p:nvPr/>
        </p:nvSpPr>
        <p:spPr>
          <a:xfrm>
            <a:off x="8145462" y="4548187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867" name="Google Shape;867;p72"/>
          <p:cNvSpPr txBox="1"/>
          <p:nvPr/>
        </p:nvSpPr>
        <p:spPr>
          <a:xfrm>
            <a:off x="7256462" y="2400300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868" name="Google Shape;868;p72"/>
          <p:cNvSpPr txBox="1"/>
          <p:nvPr/>
        </p:nvSpPr>
        <p:spPr>
          <a:xfrm>
            <a:off x="325437" y="2884487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869" name="Google Shape;869;p72"/>
          <p:cNvSpPr txBox="1"/>
          <p:nvPr/>
        </p:nvSpPr>
        <p:spPr>
          <a:xfrm>
            <a:off x="331787" y="3341687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870" name="Google Shape;870;p72"/>
          <p:cNvSpPr txBox="1"/>
          <p:nvPr/>
        </p:nvSpPr>
        <p:spPr>
          <a:xfrm>
            <a:off x="6657975" y="2508250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871" name="Google Shape;871;p72"/>
          <p:cNvSpPr txBox="1"/>
          <p:nvPr/>
        </p:nvSpPr>
        <p:spPr>
          <a:xfrm>
            <a:off x="8143875" y="1722437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872" name="Google Shape;872;p72"/>
          <p:cNvCxnSpPr/>
          <p:nvPr/>
        </p:nvCxnSpPr>
        <p:spPr>
          <a:xfrm flipH="1">
            <a:off x="1905000" y="1892300"/>
            <a:ext cx="333375" cy="939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73" name="Google Shape;873;p72"/>
          <p:cNvCxnSpPr/>
          <p:nvPr/>
        </p:nvCxnSpPr>
        <p:spPr>
          <a:xfrm flipH="1">
            <a:off x="3505200" y="3771900"/>
            <a:ext cx="1084262" cy="4778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5491162" y="4203700"/>
            <a:ext cx="401637" cy="8715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75" name="Google Shape;875;p72"/>
          <p:cNvCxnSpPr/>
          <p:nvPr/>
        </p:nvCxnSpPr>
        <p:spPr>
          <a:xfrm flipH="1">
            <a:off x="5897562" y="4411662"/>
            <a:ext cx="7937" cy="6762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76" name="Google Shape;876;p72"/>
          <p:cNvCxnSpPr/>
          <p:nvPr/>
        </p:nvCxnSpPr>
        <p:spPr>
          <a:xfrm>
            <a:off x="7251700" y="2332037"/>
            <a:ext cx="642937" cy="1111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77" name="Google Shape;877;p72"/>
          <p:cNvCxnSpPr/>
          <p:nvPr/>
        </p:nvCxnSpPr>
        <p:spPr>
          <a:xfrm>
            <a:off x="6523037" y="1270000"/>
            <a:ext cx="50800" cy="419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78" name="Google Shape;878;p72"/>
          <p:cNvSpPr txBox="1"/>
          <p:nvPr/>
        </p:nvSpPr>
        <p:spPr>
          <a:xfrm>
            <a:off x="7929562" y="2279650"/>
            <a:ext cx="9255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3"/>
          <p:cNvSpPr txBox="1"/>
          <p:nvPr/>
        </p:nvSpPr>
        <p:spPr>
          <a:xfrm>
            <a:off x="55562" y="1257300"/>
            <a:ext cx="88138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Helicases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enzymes that untwist the double helix at the replication forks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Single-strand binding proteins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 to and stabilize single-stranded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Topoisomerase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relieves the strain caused by tight twisting ahead of the replication fork by breaking, swiveling, and rejoining DNA strands</a:t>
            </a:r>
            <a:endParaRPr sz="1800" b="0" i="0" u="none" strike="noStrike" cap="none"/>
          </a:p>
        </p:txBody>
      </p:sp>
      <p:cxnSp>
        <p:nvCxnSpPr>
          <p:cNvPr id="885" name="Google Shape;885;p73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86" name="Google Shape;886;p73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346075"/>
            <a:ext cx="8548687" cy="5999162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74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13.13</a:t>
            </a:r>
            <a:endParaRPr sz="1800" b="0" i="0" u="none" strike="noStrike" cap="none"/>
          </a:p>
        </p:txBody>
      </p:sp>
      <p:sp>
        <p:nvSpPr>
          <p:cNvPr id="894" name="Google Shape;894;p74"/>
          <p:cNvSpPr txBox="1"/>
          <p:nvPr/>
        </p:nvSpPr>
        <p:spPr>
          <a:xfrm>
            <a:off x="390525" y="2005012"/>
            <a:ext cx="9652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stranded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</a:t>
            </a:r>
            <a:endParaRPr sz="1800" b="0" i="0" u="none" strike="noStrike" cap="none"/>
          </a:p>
        </p:txBody>
      </p:sp>
      <p:sp>
        <p:nvSpPr>
          <p:cNvPr id="895" name="Google Shape;895;p74"/>
          <p:cNvSpPr txBox="1"/>
          <p:nvPr/>
        </p:nvSpPr>
        <p:spPr>
          <a:xfrm>
            <a:off x="331787" y="3022600"/>
            <a:ext cx="13335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molecules</a:t>
            </a:r>
            <a:endParaRPr sz="1800" b="0" i="0" u="none" strike="noStrike" cap="none"/>
          </a:p>
        </p:txBody>
      </p:sp>
      <p:sp>
        <p:nvSpPr>
          <p:cNvPr id="896" name="Google Shape;896;p74"/>
          <p:cNvSpPr txBox="1"/>
          <p:nvPr/>
        </p:nvSpPr>
        <p:spPr>
          <a:xfrm>
            <a:off x="2462212" y="2438400"/>
            <a:ext cx="10572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</a:t>
            </a:r>
            <a:endParaRPr sz="1800" b="0" i="0" u="none" strike="noStrike" cap="none"/>
          </a:p>
        </p:txBody>
      </p:sp>
      <p:sp>
        <p:nvSpPr>
          <p:cNvPr id="897" name="Google Shape;897;p74"/>
          <p:cNvSpPr txBox="1"/>
          <p:nvPr/>
        </p:nvSpPr>
        <p:spPr>
          <a:xfrm>
            <a:off x="3671887" y="1817687"/>
            <a:ext cx="105727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 b="0" i="0" u="none" strike="noStrike" cap="none"/>
          </a:p>
        </p:txBody>
      </p:sp>
      <p:sp>
        <p:nvSpPr>
          <p:cNvPr id="898" name="Google Shape;898;p74"/>
          <p:cNvSpPr txBox="1"/>
          <p:nvPr/>
        </p:nvSpPr>
        <p:spPr>
          <a:xfrm>
            <a:off x="3489325" y="1246187"/>
            <a:ext cx="1214437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(new) strand</a:t>
            </a:r>
            <a:endParaRPr sz="1800" b="0" i="0" u="none" strike="noStrike" cap="none"/>
          </a:p>
        </p:txBody>
      </p:sp>
      <p:sp>
        <p:nvSpPr>
          <p:cNvPr id="899" name="Google Shape;899;p74"/>
          <p:cNvSpPr txBox="1"/>
          <p:nvPr/>
        </p:nvSpPr>
        <p:spPr>
          <a:xfrm>
            <a:off x="1985962" y="708025"/>
            <a:ext cx="158273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(template) strand</a:t>
            </a:r>
            <a:endParaRPr sz="1800" b="0" i="0" u="none" strike="noStrike" cap="none"/>
          </a:p>
        </p:txBody>
      </p:sp>
      <p:sp>
        <p:nvSpPr>
          <p:cNvPr id="900" name="Google Shape;900;p74"/>
          <p:cNvSpPr txBox="1"/>
          <p:nvPr/>
        </p:nvSpPr>
        <p:spPr>
          <a:xfrm>
            <a:off x="349250" y="835025"/>
            <a:ext cx="993775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901" name="Google Shape;901;p74"/>
          <p:cNvSpPr txBox="1"/>
          <p:nvPr/>
        </p:nvSpPr>
        <p:spPr>
          <a:xfrm>
            <a:off x="6772275" y="866775"/>
            <a:ext cx="1544637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Double-stranded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molecule</a:t>
            </a:r>
            <a:endParaRPr sz="1800" b="0" i="0" u="none" strike="noStrike" cap="none"/>
          </a:p>
        </p:txBody>
      </p:sp>
      <p:sp>
        <p:nvSpPr>
          <p:cNvPr id="902" name="Google Shape;902;p74"/>
          <p:cNvSpPr txBox="1"/>
          <p:nvPr/>
        </p:nvSpPr>
        <p:spPr>
          <a:xfrm>
            <a:off x="5554662" y="3854450"/>
            <a:ext cx="2751137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daughter DNA molecules</a:t>
            </a:r>
            <a:endParaRPr sz="1800" b="0" i="0" u="none" strike="noStrike" cap="none"/>
          </a:p>
        </p:txBody>
      </p:sp>
      <p:sp>
        <p:nvSpPr>
          <p:cNvPr id="903" name="Google Shape;903;p74"/>
          <p:cNvSpPr txBox="1"/>
          <p:nvPr/>
        </p:nvSpPr>
        <p:spPr>
          <a:xfrm>
            <a:off x="5467350" y="2581275"/>
            <a:ext cx="6985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</a:t>
            </a:r>
            <a:endParaRPr sz="1800" b="0" i="0" u="none" strike="noStrike" cap="none"/>
          </a:p>
        </p:txBody>
      </p:sp>
      <p:sp>
        <p:nvSpPr>
          <p:cNvPr id="904" name="Google Shape;904;p74"/>
          <p:cNvSpPr txBox="1"/>
          <p:nvPr/>
        </p:nvSpPr>
        <p:spPr>
          <a:xfrm>
            <a:off x="7072312" y="2522537"/>
            <a:ext cx="1481137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 fork</a:t>
            </a:r>
            <a:endParaRPr sz="1800" b="0" i="0" u="none" strike="noStrike" cap="none"/>
          </a:p>
        </p:txBody>
      </p:sp>
      <p:sp>
        <p:nvSpPr>
          <p:cNvPr id="905" name="Google Shape;905;p74"/>
          <p:cNvSpPr txBox="1"/>
          <p:nvPr/>
        </p:nvSpPr>
        <p:spPr>
          <a:xfrm>
            <a:off x="7275512" y="1611312"/>
            <a:ext cx="1408112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(new)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906" name="Google Shape;906;p74"/>
          <p:cNvSpPr txBox="1"/>
          <p:nvPr/>
        </p:nvSpPr>
        <p:spPr>
          <a:xfrm>
            <a:off x="4870450" y="1671637"/>
            <a:ext cx="174783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(template)</a:t>
            </a:r>
            <a:endParaRPr sz="1800" b="0" i="0" u="none" strike="noStrike" cap="none"/>
          </a:p>
          <a:p>
            <a:pPr marL="363537" marR="0" lvl="0" indent="-36353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907" name="Google Shape;907;p74"/>
          <p:cNvSpPr txBox="1"/>
          <p:nvPr/>
        </p:nvSpPr>
        <p:spPr>
          <a:xfrm>
            <a:off x="5267325" y="912812"/>
            <a:ext cx="993775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908" name="Google Shape;908;p74"/>
          <p:cNvSpPr txBox="1"/>
          <p:nvPr/>
        </p:nvSpPr>
        <p:spPr>
          <a:xfrm>
            <a:off x="350837" y="382587"/>
            <a:ext cx="3744912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Origin of replication in an </a:t>
            </a:r>
            <a:r>
              <a:rPr lang="en-US" sz="15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cell</a:t>
            </a:r>
            <a:endParaRPr sz="1800" b="0" i="0" u="none" strike="noStrike" cap="none"/>
          </a:p>
        </p:txBody>
      </p:sp>
      <p:sp>
        <p:nvSpPr>
          <p:cNvPr id="909" name="Google Shape;909;p74"/>
          <p:cNvSpPr txBox="1"/>
          <p:nvPr/>
        </p:nvSpPr>
        <p:spPr>
          <a:xfrm>
            <a:off x="4913312" y="377825"/>
            <a:ext cx="36988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5275" marR="0" lvl="0" indent="-295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Origins of replication in a eukaryotic</a:t>
            </a:r>
            <a:endParaRPr sz="1800" b="0" i="0" u="none" strike="noStrike" cap="none"/>
          </a:p>
          <a:p>
            <a:pPr marL="295275" marR="0" lvl="0" indent="-295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cell</a:t>
            </a:r>
            <a:endParaRPr sz="1800" b="0" i="0" u="none" strike="noStrike" cap="none"/>
          </a:p>
        </p:txBody>
      </p:sp>
      <p:sp>
        <p:nvSpPr>
          <p:cNvPr id="910" name="Google Shape;910;p74"/>
          <p:cNvSpPr txBox="1"/>
          <p:nvPr/>
        </p:nvSpPr>
        <p:spPr>
          <a:xfrm rot="-5400000">
            <a:off x="8332787" y="5653087"/>
            <a:ext cx="6985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0.25 μm</a:t>
            </a:r>
            <a:endParaRPr sz="1800" b="0" i="0" u="none" strike="noStrike" cap="none"/>
          </a:p>
        </p:txBody>
      </p:sp>
      <p:sp>
        <p:nvSpPr>
          <p:cNvPr id="911" name="Google Shape;911;p74"/>
          <p:cNvSpPr txBox="1"/>
          <p:nvPr/>
        </p:nvSpPr>
        <p:spPr>
          <a:xfrm rot="-5400000">
            <a:off x="4289425" y="5773737"/>
            <a:ext cx="6985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μm</a:t>
            </a:r>
            <a:endParaRPr sz="1800" b="0" i="0" u="none" strike="noStrike" cap="none"/>
          </a:p>
        </p:txBody>
      </p:sp>
      <p:cxnSp>
        <p:nvCxnSpPr>
          <p:cNvPr id="912" name="Google Shape;912;p74"/>
          <p:cNvCxnSpPr/>
          <p:nvPr/>
        </p:nvCxnSpPr>
        <p:spPr>
          <a:xfrm>
            <a:off x="8501062" y="5308600"/>
            <a:ext cx="762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13" name="Google Shape;913;p74"/>
          <p:cNvCxnSpPr/>
          <p:nvPr/>
        </p:nvCxnSpPr>
        <p:spPr>
          <a:xfrm>
            <a:off x="8501062" y="6176962"/>
            <a:ext cx="762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14" name="Google Shape;914;p74"/>
          <p:cNvCxnSpPr/>
          <p:nvPr/>
        </p:nvCxnSpPr>
        <p:spPr>
          <a:xfrm>
            <a:off x="8539162" y="5303837"/>
            <a:ext cx="0" cy="8731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15" name="Google Shape;915;p74"/>
          <p:cNvCxnSpPr/>
          <p:nvPr/>
        </p:nvCxnSpPr>
        <p:spPr>
          <a:xfrm>
            <a:off x="4459287" y="5530850"/>
            <a:ext cx="762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16" name="Google Shape;916;p74"/>
          <p:cNvCxnSpPr/>
          <p:nvPr/>
        </p:nvCxnSpPr>
        <p:spPr>
          <a:xfrm>
            <a:off x="4459287" y="6308725"/>
            <a:ext cx="762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17" name="Google Shape;917;p74"/>
          <p:cNvCxnSpPr/>
          <p:nvPr/>
        </p:nvCxnSpPr>
        <p:spPr>
          <a:xfrm>
            <a:off x="4497387" y="5530850"/>
            <a:ext cx="0" cy="774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18" name="Google Shape;918;p74"/>
          <p:cNvSpPr txBox="1"/>
          <p:nvPr/>
        </p:nvSpPr>
        <p:spPr>
          <a:xfrm>
            <a:off x="7543800" y="2062162"/>
            <a:ext cx="360362" cy="257175"/>
          </a:xfrm>
          <a:prstGeom prst="rect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9" name="Google Shape;919;p74"/>
          <p:cNvCxnSpPr/>
          <p:nvPr/>
        </p:nvCxnSpPr>
        <p:spPr>
          <a:xfrm>
            <a:off x="7729537" y="2319337"/>
            <a:ext cx="0" cy="203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0" name="Google Shape;920;p74"/>
          <p:cNvCxnSpPr/>
          <p:nvPr/>
        </p:nvCxnSpPr>
        <p:spPr>
          <a:xfrm flipH="1">
            <a:off x="7035800" y="1722437"/>
            <a:ext cx="207962" cy="3524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1" name="Google Shape;921;p74"/>
          <p:cNvCxnSpPr/>
          <p:nvPr/>
        </p:nvCxnSpPr>
        <p:spPr>
          <a:xfrm>
            <a:off x="6667500" y="1782762"/>
            <a:ext cx="122237" cy="1873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2" name="Google Shape;922;p74"/>
          <p:cNvCxnSpPr/>
          <p:nvPr/>
        </p:nvCxnSpPr>
        <p:spPr>
          <a:xfrm rot="10800000">
            <a:off x="5765800" y="1308100"/>
            <a:ext cx="0" cy="1539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3" name="Google Shape;923;p74"/>
          <p:cNvCxnSpPr/>
          <p:nvPr/>
        </p:nvCxnSpPr>
        <p:spPr>
          <a:xfrm flipH="1">
            <a:off x="6596062" y="1181100"/>
            <a:ext cx="142875" cy="2651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24" name="Google Shape;924;p74"/>
          <p:cNvSpPr/>
          <p:nvPr/>
        </p:nvSpPr>
        <p:spPr>
          <a:xfrm>
            <a:off x="6534150" y="1439862"/>
            <a:ext cx="92075" cy="165100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74"/>
          <p:cNvSpPr/>
          <p:nvPr/>
        </p:nvSpPr>
        <p:spPr>
          <a:xfrm rot="5400000">
            <a:off x="5726112" y="2244725"/>
            <a:ext cx="128587" cy="560387"/>
          </a:xfrm>
          <a:prstGeom prst="rightBrace">
            <a:avLst>
              <a:gd name="adj1" fmla="val 1956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6" name="Google Shape;926;p74"/>
          <p:cNvCxnSpPr/>
          <p:nvPr/>
        </p:nvCxnSpPr>
        <p:spPr>
          <a:xfrm rot="10800000" flipH="1">
            <a:off x="3055937" y="1338262"/>
            <a:ext cx="398462" cy="198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7" name="Google Shape;927;p74"/>
          <p:cNvCxnSpPr/>
          <p:nvPr/>
        </p:nvCxnSpPr>
        <p:spPr>
          <a:xfrm>
            <a:off x="2501900" y="1100137"/>
            <a:ext cx="258762" cy="4064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8" name="Google Shape;928;p74"/>
          <p:cNvCxnSpPr/>
          <p:nvPr/>
        </p:nvCxnSpPr>
        <p:spPr>
          <a:xfrm rot="10800000">
            <a:off x="3530600" y="2544762"/>
            <a:ext cx="4064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29" name="Google Shape;929;p74"/>
          <p:cNvSpPr/>
          <p:nvPr/>
        </p:nvSpPr>
        <p:spPr>
          <a:xfrm>
            <a:off x="4073525" y="2390775"/>
            <a:ext cx="265112" cy="273050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0" name="Google Shape;930;p74"/>
          <p:cNvCxnSpPr/>
          <p:nvPr/>
        </p:nvCxnSpPr>
        <p:spPr>
          <a:xfrm>
            <a:off x="4208462" y="2217737"/>
            <a:ext cx="25400" cy="1698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31" name="Google Shape;931;p74"/>
          <p:cNvSpPr/>
          <p:nvPr/>
        </p:nvSpPr>
        <p:spPr>
          <a:xfrm>
            <a:off x="1168400" y="1747837"/>
            <a:ext cx="173037" cy="85725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2" name="Google Shape;932;p74"/>
          <p:cNvCxnSpPr/>
          <p:nvPr/>
        </p:nvCxnSpPr>
        <p:spPr>
          <a:xfrm flipH="1">
            <a:off x="1049337" y="1811337"/>
            <a:ext cx="123825" cy="2254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33" name="Google Shape;933;p74"/>
          <p:cNvCxnSpPr/>
          <p:nvPr/>
        </p:nvCxnSpPr>
        <p:spPr>
          <a:xfrm rot="10800000">
            <a:off x="1290637" y="935037"/>
            <a:ext cx="190500" cy="3714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34" name="Google Shape;934;p74"/>
          <p:cNvCxnSpPr/>
          <p:nvPr/>
        </p:nvCxnSpPr>
        <p:spPr>
          <a:xfrm rot="10800000">
            <a:off x="1181100" y="935037"/>
            <a:ext cx="1143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37" y="136525"/>
            <a:ext cx="5572125" cy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75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13.13a</a:t>
            </a:r>
            <a:endParaRPr sz="1800" b="0" i="0" u="none" strike="noStrike" cap="none"/>
          </a:p>
        </p:txBody>
      </p:sp>
      <p:sp>
        <p:nvSpPr>
          <p:cNvPr id="942" name="Google Shape;942;p75"/>
          <p:cNvSpPr txBox="1"/>
          <p:nvPr/>
        </p:nvSpPr>
        <p:spPr>
          <a:xfrm>
            <a:off x="1906587" y="1754187"/>
            <a:ext cx="10080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stranded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</a:t>
            </a:r>
            <a:endParaRPr sz="1800" b="0" i="0" u="none" strike="noStrike" cap="none"/>
          </a:p>
        </p:txBody>
      </p:sp>
      <p:sp>
        <p:nvSpPr>
          <p:cNvPr id="943" name="Google Shape;943;p75"/>
          <p:cNvSpPr txBox="1"/>
          <p:nvPr/>
        </p:nvSpPr>
        <p:spPr>
          <a:xfrm>
            <a:off x="1825625" y="2973387"/>
            <a:ext cx="1565275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molecules</a:t>
            </a:r>
            <a:endParaRPr sz="1800" b="0" i="0" u="none" strike="noStrike" cap="none"/>
          </a:p>
        </p:txBody>
      </p:sp>
      <p:sp>
        <p:nvSpPr>
          <p:cNvPr id="944" name="Google Shape;944;p75"/>
          <p:cNvSpPr txBox="1"/>
          <p:nvPr/>
        </p:nvSpPr>
        <p:spPr>
          <a:xfrm>
            <a:off x="4357687" y="2343150"/>
            <a:ext cx="12303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</a:t>
            </a:r>
            <a:endParaRPr sz="1800" b="0" i="0" u="none" strike="noStrike" cap="none"/>
          </a:p>
        </p:txBody>
      </p:sp>
      <p:sp>
        <p:nvSpPr>
          <p:cNvPr id="945" name="Google Shape;945;p75"/>
          <p:cNvSpPr txBox="1"/>
          <p:nvPr/>
        </p:nvSpPr>
        <p:spPr>
          <a:xfrm>
            <a:off x="6078537" y="1673225"/>
            <a:ext cx="126047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sz="1800" b="0" i="0" u="none" strike="noStrike" cap="none"/>
          </a:p>
        </p:txBody>
      </p:sp>
      <p:sp>
        <p:nvSpPr>
          <p:cNvPr id="946" name="Google Shape;946;p75"/>
          <p:cNvSpPr txBox="1"/>
          <p:nvPr/>
        </p:nvSpPr>
        <p:spPr>
          <a:xfrm>
            <a:off x="5522912" y="1055687"/>
            <a:ext cx="1404937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(new) strand</a:t>
            </a:r>
            <a:endParaRPr sz="1800" b="0" i="0" u="none" strike="noStrike" cap="none"/>
          </a:p>
        </p:txBody>
      </p:sp>
      <p:sp>
        <p:nvSpPr>
          <p:cNvPr id="947" name="Google Shape;947;p75"/>
          <p:cNvSpPr txBox="1"/>
          <p:nvPr/>
        </p:nvSpPr>
        <p:spPr>
          <a:xfrm>
            <a:off x="3914775" y="492125"/>
            <a:ext cx="187325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(template) strand</a:t>
            </a:r>
            <a:endParaRPr sz="1800" b="0" i="0" u="none" strike="noStrike" cap="none"/>
          </a:p>
        </p:txBody>
      </p:sp>
      <p:sp>
        <p:nvSpPr>
          <p:cNvPr id="948" name="Google Shape;948;p75"/>
          <p:cNvSpPr txBox="1"/>
          <p:nvPr/>
        </p:nvSpPr>
        <p:spPr>
          <a:xfrm>
            <a:off x="1914525" y="625475"/>
            <a:ext cx="11747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949" name="Google Shape;949;p75"/>
          <p:cNvSpPr txBox="1"/>
          <p:nvPr/>
        </p:nvSpPr>
        <p:spPr>
          <a:xfrm>
            <a:off x="1814512" y="158750"/>
            <a:ext cx="4325937" cy="2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Origin of replication in an </a:t>
            </a:r>
            <a:r>
              <a:rPr lang="en-US" sz="18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cell</a:t>
            </a:r>
            <a:endParaRPr sz="1800" b="0" i="0" u="none" strike="noStrike" cap="none"/>
          </a:p>
        </p:txBody>
      </p:sp>
      <p:cxnSp>
        <p:nvCxnSpPr>
          <p:cNvPr id="950" name="Google Shape;950;p75"/>
          <p:cNvCxnSpPr/>
          <p:nvPr/>
        </p:nvCxnSpPr>
        <p:spPr>
          <a:xfrm rot="10800000" flipH="1">
            <a:off x="5053012" y="1198562"/>
            <a:ext cx="423862" cy="203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4506912" y="976312"/>
            <a:ext cx="228600" cy="3968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52" name="Google Shape;952;p75"/>
          <p:cNvCxnSpPr/>
          <p:nvPr/>
        </p:nvCxnSpPr>
        <p:spPr>
          <a:xfrm rot="10800000">
            <a:off x="5624512" y="2482850"/>
            <a:ext cx="363537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53" name="Google Shape;953;p75"/>
          <p:cNvSpPr/>
          <p:nvPr/>
        </p:nvSpPr>
        <p:spPr>
          <a:xfrm>
            <a:off x="6142037" y="2311400"/>
            <a:ext cx="292100" cy="293687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4" name="Google Shape;954;p75"/>
          <p:cNvCxnSpPr/>
          <p:nvPr/>
        </p:nvCxnSpPr>
        <p:spPr>
          <a:xfrm flipH="1">
            <a:off x="6318250" y="2043112"/>
            <a:ext cx="123825" cy="2698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55" name="Google Shape;955;p75"/>
          <p:cNvSpPr/>
          <p:nvPr/>
        </p:nvSpPr>
        <p:spPr>
          <a:xfrm>
            <a:off x="3028950" y="1635125"/>
            <a:ext cx="185737" cy="85725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6" name="Google Shape;956;p75"/>
          <p:cNvCxnSpPr/>
          <p:nvPr/>
        </p:nvCxnSpPr>
        <p:spPr>
          <a:xfrm flipH="1">
            <a:off x="2805112" y="1693862"/>
            <a:ext cx="233362" cy="2095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57" name="Google Shape;957;p75"/>
          <p:cNvCxnSpPr/>
          <p:nvPr/>
        </p:nvCxnSpPr>
        <p:spPr>
          <a:xfrm rot="10800000">
            <a:off x="3168650" y="755650"/>
            <a:ext cx="195262" cy="4000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58" name="Google Shape;958;p75"/>
          <p:cNvCxnSpPr/>
          <p:nvPr/>
        </p:nvCxnSpPr>
        <p:spPr>
          <a:xfrm rot="10800000">
            <a:off x="2930525" y="758825"/>
            <a:ext cx="2413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59" name="Google Shape;959;p75"/>
          <p:cNvSpPr txBox="1"/>
          <p:nvPr/>
        </p:nvSpPr>
        <p:spPr>
          <a:xfrm rot="-5400000">
            <a:off x="6362700" y="6000750"/>
            <a:ext cx="7366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μm</a:t>
            </a:r>
            <a:endParaRPr sz="1800" b="0" i="0" u="none" strike="noStrike" cap="none"/>
          </a:p>
        </p:txBody>
      </p:sp>
      <p:cxnSp>
        <p:nvCxnSpPr>
          <p:cNvPr id="960" name="Google Shape;960;p75"/>
          <p:cNvCxnSpPr/>
          <p:nvPr/>
        </p:nvCxnSpPr>
        <p:spPr>
          <a:xfrm>
            <a:off x="6557962" y="6518275"/>
            <a:ext cx="84137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61" name="Google Shape;961;p75"/>
          <p:cNvCxnSpPr/>
          <p:nvPr/>
        </p:nvCxnSpPr>
        <p:spPr>
          <a:xfrm>
            <a:off x="6599237" y="5689600"/>
            <a:ext cx="0" cy="8302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62" name="Google Shape;962;p75"/>
          <p:cNvCxnSpPr/>
          <p:nvPr/>
        </p:nvCxnSpPr>
        <p:spPr>
          <a:xfrm>
            <a:off x="6557962" y="5688012"/>
            <a:ext cx="84137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/>
        </p:nvSpPr>
        <p:spPr>
          <a:xfrm>
            <a:off x="76200" y="152400"/>
            <a:ext cx="8915400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13.1: DNA is the genetic material</a:t>
            </a:r>
            <a:endParaRPr sz="1800" b="0" i="0" u="none" strike="noStrike" cap="none"/>
          </a:p>
        </p:txBody>
      </p:sp>
      <p:sp>
        <p:nvSpPr>
          <p:cNvPr id="125" name="Google Shape;125;p29"/>
          <p:cNvSpPr txBox="1"/>
          <p:nvPr/>
        </p:nvSpPr>
        <p:spPr>
          <a:xfrm>
            <a:off x="55562" y="1257300"/>
            <a:ext cx="8661400" cy="4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in the 20th century, the identification of the molecules of inheritance loomed as a major challenge to biologists</a:t>
            </a:r>
            <a:endParaRPr sz="1800" b="0" i="0" u="none" strike="noStrike" cap="none"/>
          </a:p>
        </p:txBody>
      </p:sp>
      <p:cxnSp>
        <p:nvCxnSpPr>
          <p:cNvPr id="126" name="Google Shape;126;p29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" name="Google Shape;127;p29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Google Shape;96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212" y="2120900"/>
            <a:ext cx="6249987" cy="2459037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76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13.13aa</a:t>
            </a:r>
            <a:endParaRPr sz="1800" b="0" i="0" u="none" strike="noStrike" cap="none"/>
          </a:p>
        </p:txBody>
      </p:sp>
      <p:sp>
        <p:nvSpPr>
          <p:cNvPr id="970" name="Google Shape;970;p76"/>
          <p:cNvSpPr txBox="1"/>
          <p:nvPr/>
        </p:nvSpPr>
        <p:spPr>
          <a:xfrm rot="-5400000">
            <a:off x="7061200" y="3795712"/>
            <a:ext cx="90487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 μm</a:t>
            </a:r>
            <a:endParaRPr sz="1800" b="0" i="0" u="none" strike="noStrike" cap="none"/>
          </a:p>
        </p:txBody>
      </p:sp>
      <p:cxnSp>
        <p:nvCxnSpPr>
          <p:cNvPr id="971" name="Google Shape;971;p76"/>
          <p:cNvCxnSpPr/>
          <p:nvPr/>
        </p:nvCxnSpPr>
        <p:spPr>
          <a:xfrm>
            <a:off x="7354887" y="3421062"/>
            <a:ext cx="0" cy="11223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72" name="Google Shape;972;p76"/>
          <p:cNvCxnSpPr/>
          <p:nvPr/>
        </p:nvCxnSpPr>
        <p:spPr>
          <a:xfrm>
            <a:off x="7283450" y="3411537"/>
            <a:ext cx="134937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73" name="Google Shape;973;p76"/>
          <p:cNvCxnSpPr/>
          <p:nvPr/>
        </p:nvCxnSpPr>
        <p:spPr>
          <a:xfrm>
            <a:off x="7286625" y="4538662"/>
            <a:ext cx="134937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77"/>
          <p:cNvSpPr txBox="1"/>
          <p:nvPr/>
        </p:nvSpPr>
        <p:spPr>
          <a:xfrm>
            <a:off x="55562" y="1257300"/>
            <a:ext cx="85344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replication bubbles form and eventually fuse, speeding up the copying of DNA</a:t>
            </a:r>
            <a:endParaRPr sz="1800" b="0" i="0" u="none" strike="noStrike" cap="none"/>
          </a:p>
        </p:txBody>
      </p:sp>
      <p:cxnSp>
        <p:nvCxnSpPr>
          <p:cNvPr id="980" name="Google Shape;980;p77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81" name="Google Shape;981;p7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169987"/>
            <a:ext cx="8548687" cy="4354512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7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13.13b</a:t>
            </a:r>
            <a:endParaRPr sz="1800" b="0" i="0" u="none" strike="noStrike" cap="none"/>
          </a:p>
        </p:txBody>
      </p:sp>
      <p:sp>
        <p:nvSpPr>
          <p:cNvPr id="989" name="Google Shape;989;p78"/>
          <p:cNvSpPr txBox="1"/>
          <p:nvPr/>
        </p:nvSpPr>
        <p:spPr>
          <a:xfrm>
            <a:off x="2555875" y="1508125"/>
            <a:ext cx="18240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Double-stranded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molecule</a:t>
            </a:r>
            <a:endParaRPr sz="1800" b="0" i="0" u="none" strike="noStrike" cap="none"/>
          </a:p>
        </p:txBody>
      </p:sp>
      <p:sp>
        <p:nvSpPr>
          <p:cNvPr id="990" name="Google Shape;990;p78"/>
          <p:cNvSpPr txBox="1"/>
          <p:nvPr/>
        </p:nvSpPr>
        <p:spPr>
          <a:xfrm>
            <a:off x="1085850" y="5070475"/>
            <a:ext cx="3279775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daughter DNA molecules</a:t>
            </a:r>
            <a:endParaRPr sz="1800" b="0" i="0" u="none" strike="noStrike" cap="none"/>
          </a:p>
        </p:txBody>
      </p:sp>
      <p:sp>
        <p:nvSpPr>
          <p:cNvPr id="991" name="Google Shape;991;p78"/>
          <p:cNvSpPr txBox="1"/>
          <p:nvPr/>
        </p:nvSpPr>
        <p:spPr>
          <a:xfrm>
            <a:off x="998537" y="3554412"/>
            <a:ext cx="800100" cy="22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</a:t>
            </a:r>
            <a:endParaRPr sz="1800" b="0" i="0" u="none" strike="noStrike" cap="none"/>
          </a:p>
        </p:txBody>
      </p:sp>
      <p:sp>
        <p:nvSpPr>
          <p:cNvPr id="992" name="Google Shape;992;p78"/>
          <p:cNvSpPr txBox="1"/>
          <p:nvPr/>
        </p:nvSpPr>
        <p:spPr>
          <a:xfrm>
            <a:off x="2901950" y="3481387"/>
            <a:ext cx="1752600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 fork</a:t>
            </a:r>
            <a:endParaRPr sz="1800" b="0" i="0" u="none" strike="noStrike" cap="none"/>
          </a:p>
        </p:txBody>
      </p:sp>
      <p:sp>
        <p:nvSpPr>
          <p:cNvPr id="993" name="Google Shape;993;p78"/>
          <p:cNvSpPr txBox="1"/>
          <p:nvPr/>
        </p:nvSpPr>
        <p:spPr>
          <a:xfrm>
            <a:off x="3149600" y="2395537"/>
            <a:ext cx="1674812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(new)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994" name="Google Shape;994;p78"/>
          <p:cNvSpPr txBox="1"/>
          <p:nvPr/>
        </p:nvSpPr>
        <p:spPr>
          <a:xfrm>
            <a:off x="333375" y="2462212"/>
            <a:ext cx="2036762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(template)</a:t>
            </a:r>
            <a:endParaRPr sz="1800" b="0" i="0" u="none" strike="noStrike" cap="none"/>
          </a:p>
          <a:p>
            <a:pPr marL="363537" marR="0" lvl="0" indent="-36353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995" name="Google Shape;995;p78"/>
          <p:cNvSpPr txBox="1"/>
          <p:nvPr/>
        </p:nvSpPr>
        <p:spPr>
          <a:xfrm>
            <a:off x="757237" y="1560512"/>
            <a:ext cx="11763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replication</a:t>
            </a:r>
            <a:endParaRPr sz="1800" b="0" i="0" u="none" strike="noStrike" cap="none"/>
          </a:p>
        </p:txBody>
      </p:sp>
      <p:sp>
        <p:nvSpPr>
          <p:cNvPr id="996" name="Google Shape;996;p78"/>
          <p:cNvSpPr txBox="1"/>
          <p:nvPr/>
        </p:nvSpPr>
        <p:spPr>
          <a:xfrm>
            <a:off x="344487" y="1179512"/>
            <a:ext cx="4829175" cy="25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5275" marR="0" lvl="0" indent="-295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Origins of replication in a eukaryotic cell</a:t>
            </a:r>
            <a:endParaRPr sz="1800" b="0" i="0" u="none" strike="noStrike" cap="none"/>
          </a:p>
        </p:txBody>
      </p:sp>
      <p:sp>
        <p:nvSpPr>
          <p:cNvPr id="997" name="Google Shape;997;p78"/>
          <p:cNvSpPr txBox="1"/>
          <p:nvPr/>
        </p:nvSpPr>
        <p:spPr>
          <a:xfrm rot="-5400000">
            <a:off x="8257381" y="4853781"/>
            <a:ext cx="846137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0.25 μm</a:t>
            </a:r>
            <a:endParaRPr sz="1800" b="0" i="0" u="none" strike="noStrike" cap="none"/>
          </a:p>
        </p:txBody>
      </p:sp>
      <p:cxnSp>
        <p:nvCxnSpPr>
          <p:cNvPr id="998" name="Google Shape;998;p78"/>
          <p:cNvCxnSpPr/>
          <p:nvPr/>
        </p:nvCxnSpPr>
        <p:spPr>
          <a:xfrm>
            <a:off x="8466137" y="4456112"/>
            <a:ext cx="1016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99" name="Google Shape;999;p78"/>
          <p:cNvCxnSpPr/>
          <p:nvPr/>
        </p:nvCxnSpPr>
        <p:spPr>
          <a:xfrm>
            <a:off x="8518525" y="4456112"/>
            <a:ext cx="0" cy="1028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00" name="Google Shape;1000;p78"/>
          <p:cNvSpPr txBox="1"/>
          <p:nvPr/>
        </p:nvSpPr>
        <p:spPr>
          <a:xfrm>
            <a:off x="3463925" y="2943225"/>
            <a:ext cx="422275" cy="295275"/>
          </a:xfrm>
          <a:prstGeom prst="rect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1" name="Google Shape;1001;p78"/>
          <p:cNvCxnSpPr/>
          <p:nvPr/>
        </p:nvCxnSpPr>
        <p:spPr>
          <a:xfrm>
            <a:off x="3679825" y="3233737"/>
            <a:ext cx="1587" cy="2381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02" name="Google Shape;1002;p78"/>
          <p:cNvCxnSpPr/>
          <p:nvPr/>
        </p:nvCxnSpPr>
        <p:spPr>
          <a:xfrm flipH="1">
            <a:off x="2859087" y="2532062"/>
            <a:ext cx="236537" cy="415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03" name="Google Shape;1003;p78"/>
          <p:cNvCxnSpPr/>
          <p:nvPr/>
        </p:nvCxnSpPr>
        <p:spPr>
          <a:xfrm>
            <a:off x="2425700" y="2613025"/>
            <a:ext cx="139700" cy="2047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04" name="Google Shape;1004;p78"/>
          <p:cNvCxnSpPr/>
          <p:nvPr/>
        </p:nvCxnSpPr>
        <p:spPr>
          <a:xfrm rot="10800000">
            <a:off x="1350962" y="2036762"/>
            <a:ext cx="0" cy="1889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05" name="Google Shape;1005;p78"/>
          <p:cNvCxnSpPr/>
          <p:nvPr/>
        </p:nvCxnSpPr>
        <p:spPr>
          <a:xfrm flipH="1">
            <a:off x="2336800" y="1901825"/>
            <a:ext cx="165100" cy="2984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06" name="Google Shape;1006;p78"/>
          <p:cNvSpPr/>
          <p:nvPr/>
        </p:nvSpPr>
        <p:spPr>
          <a:xfrm>
            <a:off x="2266950" y="2193925"/>
            <a:ext cx="100012" cy="207962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78"/>
          <p:cNvSpPr/>
          <p:nvPr/>
        </p:nvSpPr>
        <p:spPr>
          <a:xfrm rot="5400000">
            <a:off x="1300956" y="3151981"/>
            <a:ext cx="166687" cy="669925"/>
          </a:xfrm>
          <a:prstGeom prst="rightBrace">
            <a:avLst>
              <a:gd name="adj1" fmla="val 1956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8" name="Google Shape;1008;p78"/>
          <p:cNvCxnSpPr/>
          <p:nvPr/>
        </p:nvCxnSpPr>
        <p:spPr>
          <a:xfrm>
            <a:off x="8466137" y="5487987"/>
            <a:ext cx="1016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12" y="1958975"/>
            <a:ext cx="4371975" cy="27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13.13ba</a:t>
            </a:r>
            <a:endParaRPr sz="1800" b="0" i="0" u="none" strike="noStrike" cap="none"/>
          </a:p>
        </p:txBody>
      </p:sp>
      <p:sp>
        <p:nvSpPr>
          <p:cNvPr id="1016" name="Google Shape;1016;p79"/>
          <p:cNvSpPr txBox="1"/>
          <p:nvPr/>
        </p:nvSpPr>
        <p:spPr>
          <a:xfrm rot="-5400000">
            <a:off x="6092031" y="3923506"/>
            <a:ext cx="935037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0.25 μm</a:t>
            </a:r>
            <a:endParaRPr sz="1800" b="0" i="0" u="none" strike="noStrike" cap="none"/>
          </a:p>
        </p:txBody>
      </p:sp>
      <p:cxnSp>
        <p:nvCxnSpPr>
          <p:cNvPr id="1017" name="Google Shape;1017;p79"/>
          <p:cNvCxnSpPr/>
          <p:nvPr/>
        </p:nvCxnSpPr>
        <p:spPr>
          <a:xfrm>
            <a:off x="6359525" y="3413125"/>
            <a:ext cx="1016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18" name="Google Shape;1018;p79"/>
          <p:cNvCxnSpPr/>
          <p:nvPr/>
        </p:nvCxnSpPr>
        <p:spPr>
          <a:xfrm>
            <a:off x="6411912" y="3413125"/>
            <a:ext cx="0" cy="1274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19" name="Google Shape;1019;p79"/>
          <p:cNvCxnSpPr/>
          <p:nvPr/>
        </p:nvCxnSpPr>
        <p:spPr>
          <a:xfrm>
            <a:off x="6364287" y="4683125"/>
            <a:ext cx="1016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80"/>
          <p:cNvSpPr txBox="1"/>
          <p:nvPr/>
        </p:nvSpPr>
        <p:spPr>
          <a:xfrm>
            <a:off x="55562" y="1257300"/>
            <a:ext cx="8928100" cy="3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polymerases cannot initiate synthesis of a polynucleotide; they can only add nucleotides to an already existing chain base-paired with the template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initial nucleotide strand is a short RNA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</a:t>
            </a:r>
            <a:endParaRPr sz="1800" b="0" i="0" u="none" strike="noStrike" cap="none"/>
          </a:p>
        </p:txBody>
      </p:sp>
      <p:sp>
        <p:nvSpPr>
          <p:cNvPr id="1026" name="Google Shape;1026;p80"/>
          <p:cNvSpPr txBox="1"/>
          <p:nvPr/>
        </p:nvSpPr>
        <p:spPr>
          <a:xfrm>
            <a:off x="90487" y="157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Synthesizing a New DNA Strand</a:t>
            </a:r>
            <a:endParaRPr sz="1800" b="0" i="0" u="none" strike="noStrike" cap="none"/>
          </a:p>
        </p:txBody>
      </p:sp>
      <p:cxnSp>
        <p:nvCxnSpPr>
          <p:cNvPr id="1027" name="Google Shape;1027;p80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28" name="Google Shape;1028;p80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81"/>
          <p:cNvSpPr txBox="1"/>
          <p:nvPr/>
        </p:nvSpPr>
        <p:spPr>
          <a:xfrm>
            <a:off x="55562" y="1257300"/>
            <a:ext cx="8737600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enzyme,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primase,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starts an RNA chain from a single RNA nucleotide and adds RNA nucleotides one at a time using the parental DNA as a template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primer is short (5–10 nucleotides long)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 DNA strand will start from the 3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′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 of the RNA primer</a:t>
            </a:r>
            <a:endParaRPr sz="1800" b="0" i="0" u="none" strike="noStrike" cap="none"/>
          </a:p>
        </p:txBody>
      </p:sp>
      <p:cxnSp>
        <p:nvCxnSpPr>
          <p:cNvPr id="1035" name="Google Shape;1035;p81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36" name="Google Shape;1036;p8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82"/>
          <p:cNvSpPr txBox="1"/>
          <p:nvPr/>
        </p:nvSpPr>
        <p:spPr>
          <a:xfrm>
            <a:off x="63500" y="1257300"/>
            <a:ext cx="8750300" cy="46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polymerases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catalyze the elongation of new DNA at a replication fork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DNA polymerases require a primer and a DNA template strand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 of elongation is about 500 nucleotides per second in bacteria and 50 per second in human cells</a:t>
            </a:r>
            <a:endParaRPr sz="1800" b="0" i="0" u="none" strike="noStrike" cap="none"/>
          </a:p>
        </p:txBody>
      </p:sp>
      <p:cxnSp>
        <p:nvCxnSpPr>
          <p:cNvPr id="1043" name="Google Shape;1043;p82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44" name="Google Shape;1044;p82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83"/>
          <p:cNvSpPr txBox="1"/>
          <p:nvPr/>
        </p:nvSpPr>
        <p:spPr>
          <a:xfrm>
            <a:off x="55562" y="1257300"/>
            <a:ext cx="8750300" cy="5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nucleotide that is added to a growing DNA consists of a sugar attached to a base and three phosphate groups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dATP is used to make DNA and is similar to the ATP of energy metabolism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difference is in the sugars: dATP has deoxyribose, while ATP has ribose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each monomer nucleotide joins the DNA strand, it loses two phosphate groups as a molecule of pyrophosphate</a:t>
            </a:r>
            <a:endParaRPr sz="1800" b="0" i="0" u="none" strike="noStrike" cap="none"/>
          </a:p>
        </p:txBody>
      </p:sp>
      <p:cxnSp>
        <p:nvCxnSpPr>
          <p:cNvPr id="1051" name="Google Shape;1051;p83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52" name="Google Shape;1052;p83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7" y="184150"/>
            <a:ext cx="8389937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84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13.14</a:t>
            </a:r>
            <a:endParaRPr sz="1800" b="0" i="0" u="none" strike="noStrike" cap="none"/>
          </a:p>
        </p:txBody>
      </p:sp>
      <p:sp>
        <p:nvSpPr>
          <p:cNvPr id="1060" name="Google Shape;1060;p84"/>
          <p:cNvSpPr txBox="1"/>
          <p:nvPr/>
        </p:nvSpPr>
        <p:spPr>
          <a:xfrm>
            <a:off x="4738687" y="5000625"/>
            <a:ext cx="14732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Pyro-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phosphate</a:t>
            </a:r>
            <a:endParaRPr sz="1800" b="0" i="0" u="none" strike="noStrike" cap="none"/>
          </a:p>
        </p:txBody>
      </p:sp>
      <p:sp>
        <p:nvSpPr>
          <p:cNvPr id="1061" name="Google Shape;1061;p84"/>
          <p:cNvSpPr txBox="1"/>
          <p:nvPr/>
        </p:nvSpPr>
        <p:spPr>
          <a:xfrm>
            <a:off x="1520825" y="185737"/>
            <a:ext cx="15033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strand</a:t>
            </a:r>
            <a:endParaRPr sz="1800" b="0" i="0" u="none" strike="noStrike" cap="none"/>
          </a:p>
        </p:txBody>
      </p:sp>
      <p:sp>
        <p:nvSpPr>
          <p:cNvPr id="1062" name="Google Shape;1062;p84"/>
          <p:cNvSpPr txBox="1"/>
          <p:nvPr/>
        </p:nvSpPr>
        <p:spPr>
          <a:xfrm>
            <a:off x="414337" y="1847850"/>
            <a:ext cx="1389062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Phosphate</a:t>
            </a:r>
            <a:endParaRPr sz="1800" b="0" i="0" u="none" strike="noStrike" cap="none"/>
          </a:p>
        </p:txBody>
      </p:sp>
      <p:sp>
        <p:nvSpPr>
          <p:cNvPr id="1063" name="Google Shape;1063;p84"/>
          <p:cNvSpPr txBox="1"/>
          <p:nvPr/>
        </p:nvSpPr>
        <p:spPr>
          <a:xfrm>
            <a:off x="1497012" y="5573712"/>
            <a:ext cx="1487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</a:t>
            </a:r>
            <a:endParaRPr sz="1800" b="0" i="0" u="none" strike="noStrike" cap="none"/>
          </a:p>
        </p:txBody>
      </p:sp>
      <p:sp>
        <p:nvSpPr>
          <p:cNvPr id="1064" name="Google Shape;1064;p84"/>
          <p:cNvSpPr txBox="1"/>
          <p:nvPr/>
        </p:nvSpPr>
        <p:spPr>
          <a:xfrm>
            <a:off x="2117725" y="512762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065" name="Google Shape;1065;p84"/>
          <p:cNvSpPr txBox="1"/>
          <p:nvPr/>
        </p:nvSpPr>
        <p:spPr>
          <a:xfrm>
            <a:off x="4114800" y="530225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066" name="Google Shape;1066;p84"/>
          <p:cNvSpPr txBox="1"/>
          <p:nvPr/>
        </p:nvSpPr>
        <p:spPr>
          <a:xfrm>
            <a:off x="3216275" y="182562"/>
            <a:ext cx="20796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362" marR="0" lvl="0" indent="-36036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 strand</a:t>
            </a:r>
            <a:endParaRPr sz="1800" b="0" i="0" u="none" strike="noStrike" cap="none"/>
          </a:p>
        </p:txBody>
      </p:sp>
      <p:sp>
        <p:nvSpPr>
          <p:cNvPr id="1067" name="Google Shape;1067;p84"/>
          <p:cNvSpPr txBox="1"/>
          <p:nvPr/>
        </p:nvSpPr>
        <p:spPr>
          <a:xfrm>
            <a:off x="1012825" y="1379537"/>
            <a:ext cx="76835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</a:t>
            </a:r>
            <a:endParaRPr sz="1800" b="0" i="0" u="none" strike="noStrike" cap="none"/>
          </a:p>
        </p:txBody>
      </p:sp>
      <p:sp>
        <p:nvSpPr>
          <p:cNvPr id="1068" name="Google Shape;1068;p84"/>
          <p:cNvSpPr txBox="1"/>
          <p:nvPr/>
        </p:nvSpPr>
        <p:spPr>
          <a:xfrm>
            <a:off x="2654300" y="1778000"/>
            <a:ext cx="66833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endParaRPr sz="1800" b="0" i="0" u="none" strike="noStrike" cap="none"/>
          </a:p>
        </p:txBody>
      </p:sp>
      <p:sp>
        <p:nvSpPr>
          <p:cNvPr id="1069" name="Google Shape;1069;p84"/>
          <p:cNvSpPr txBox="1"/>
          <p:nvPr/>
        </p:nvSpPr>
        <p:spPr>
          <a:xfrm>
            <a:off x="4133850" y="5791200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070" name="Google Shape;1070;p84"/>
          <p:cNvSpPr txBox="1"/>
          <p:nvPr/>
        </p:nvSpPr>
        <p:spPr>
          <a:xfrm>
            <a:off x="2101850" y="3917950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071" name="Google Shape;1071;p84"/>
          <p:cNvSpPr txBox="1"/>
          <p:nvPr/>
        </p:nvSpPr>
        <p:spPr>
          <a:xfrm>
            <a:off x="8242300" y="5786437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072" name="Google Shape;1072;p84"/>
          <p:cNvSpPr txBox="1"/>
          <p:nvPr/>
        </p:nvSpPr>
        <p:spPr>
          <a:xfrm>
            <a:off x="6203950" y="4783137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073" name="Google Shape;1073;p84"/>
          <p:cNvSpPr txBox="1"/>
          <p:nvPr/>
        </p:nvSpPr>
        <p:spPr>
          <a:xfrm>
            <a:off x="6210300" y="511175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074" name="Google Shape;1074;p84"/>
          <p:cNvSpPr txBox="1"/>
          <p:nvPr/>
        </p:nvSpPr>
        <p:spPr>
          <a:xfrm>
            <a:off x="8226425" y="531812"/>
            <a:ext cx="300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075" name="Google Shape;1075;p84"/>
          <p:cNvSpPr txBox="1"/>
          <p:nvPr/>
        </p:nvSpPr>
        <p:spPr>
          <a:xfrm>
            <a:off x="4779962" y="3033712"/>
            <a:ext cx="935037" cy="93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poly-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merase</a:t>
            </a:r>
            <a:endParaRPr sz="1800" b="0" i="0" u="none" strike="noStrike" cap="none"/>
          </a:p>
        </p:txBody>
      </p:sp>
      <p:sp>
        <p:nvSpPr>
          <p:cNvPr id="1076" name="Google Shape;1076;p84"/>
          <p:cNvSpPr txBox="1"/>
          <p:nvPr/>
        </p:nvSpPr>
        <p:spPr>
          <a:xfrm>
            <a:off x="6845300" y="3987800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1077" name="Google Shape;1077;p84"/>
          <p:cNvSpPr txBox="1"/>
          <p:nvPr/>
        </p:nvSpPr>
        <p:spPr>
          <a:xfrm>
            <a:off x="2759075" y="1481137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1078" name="Google Shape;1078;p84"/>
          <p:cNvSpPr txBox="1"/>
          <p:nvPr/>
        </p:nvSpPr>
        <p:spPr>
          <a:xfrm>
            <a:off x="3587750" y="1477962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1079" name="Google Shape;1079;p84"/>
          <p:cNvSpPr txBox="1"/>
          <p:nvPr/>
        </p:nvSpPr>
        <p:spPr>
          <a:xfrm>
            <a:off x="2760662" y="2317750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1080" name="Google Shape;1080;p84"/>
          <p:cNvSpPr txBox="1"/>
          <p:nvPr/>
        </p:nvSpPr>
        <p:spPr>
          <a:xfrm>
            <a:off x="3581400" y="2317750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1081" name="Google Shape;1081;p84"/>
          <p:cNvSpPr txBox="1"/>
          <p:nvPr/>
        </p:nvSpPr>
        <p:spPr>
          <a:xfrm>
            <a:off x="3590925" y="4005262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1082" name="Google Shape;1082;p84"/>
          <p:cNvSpPr txBox="1"/>
          <p:nvPr/>
        </p:nvSpPr>
        <p:spPr>
          <a:xfrm rot="-2520000">
            <a:off x="2693987" y="422592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1083" name="Google Shape;1083;p84"/>
          <p:cNvSpPr txBox="1"/>
          <p:nvPr/>
        </p:nvSpPr>
        <p:spPr>
          <a:xfrm>
            <a:off x="3590925" y="316547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1084" name="Google Shape;1084;p84"/>
          <p:cNvSpPr txBox="1"/>
          <p:nvPr/>
        </p:nvSpPr>
        <p:spPr>
          <a:xfrm>
            <a:off x="2763837" y="316547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1085" name="Google Shape;1085;p84"/>
          <p:cNvSpPr txBox="1"/>
          <p:nvPr/>
        </p:nvSpPr>
        <p:spPr>
          <a:xfrm>
            <a:off x="3587750" y="484187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1086" name="Google Shape;1086;p84"/>
          <p:cNvSpPr txBox="1"/>
          <p:nvPr/>
        </p:nvSpPr>
        <p:spPr>
          <a:xfrm rot="-1740000">
            <a:off x="1030287" y="4830762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800" b="0" i="0" u="none" strike="noStrike" cap="none"/>
          </a:p>
        </p:txBody>
      </p:sp>
      <p:sp>
        <p:nvSpPr>
          <p:cNvPr id="1087" name="Google Shape;1087;p84"/>
          <p:cNvSpPr txBox="1"/>
          <p:nvPr/>
        </p:nvSpPr>
        <p:spPr>
          <a:xfrm rot="-1740000">
            <a:off x="1428750" y="463867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800" b="0" i="0" u="none" strike="noStrike" cap="none"/>
          </a:p>
        </p:txBody>
      </p:sp>
      <p:sp>
        <p:nvSpPr>
          <p:cNvPr id="1088" name="Google Shape;1088;p84"/>
          <p:cNvSpPr txBox="1"/>
          <p:nvPr/>
        </p:nvSpPr>
        <p:spPr>
          <a:xfrm rot="-1680000">
            <a:off x="1843087" y="446722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800" b="0" i="0" u="none" strike="noStrike" cap="none"/>
          </a:p>
        </p:txBody>
      </p:sp>
      <p:sp>
        <p:nvSpPr>
          <p:cNvPr id="1089" name="Google Shape;1089;p84"/>
          <p:cNvSpPr/>
          <p:nvPr/>
        </p:nvSpPr>
        <p:spPr>
          <a:xfrm rot="5400000">
            <a:off x="2055812" y="4471987"/>
            <a:ext cx="222250" cy="1993900"/>
          </a:xfrm>
          <a:prstGeom prst="rightBrace">
            <a:avLst>
              <a:gd name="adj1" fmla="val 842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84"/>
          <p:cNvSpPr txBox="1"/>
          <p:nvPr/>
        </p:nvSpPr>
        <p:spPr>
          <a:xfrm>
            <a:off x="5367337" y="6249987"/>
            <a:ext cx="1714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800" b="0" i="0" u="none" strike="noStrike" cap="none"/>
          </a:p>
        </p:txBody>
      </p:sp>
      <p:sp>
        <p:nvSpPr>
          <p:cNvPr id="1091" name="Google Shape;1091;p84"/>
          <p:cNvSpPr txBox="1"/>
          <p:nvPr/>
        </p:nvSpPr>
        <p:spPr>
          <a:xfrm>
            <a:off x="5549900" y="4621212"/>
            <a:ext cx="1714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800" b="0" i="0" u="none" strike="noStrike" cap="none"/>
          </a:p>
        </p:txBody>
      </p:sp>
      <p:sp>
        <p:nvSpPr>
          <p:cNvPr id="1092" name="Google Shape;1092;p84"/>
          <p:cNvSpPr txBox="1"/>
          <p:nvPr/>
        </p:nvSpPr>
        <p:spPr>
          <a:xfrm>
            <a:off x="5761037" y="4745037"/>
            <a:ext cx="69850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800" b="0" i="0" u="none" strike="noStrike" cap="none"/>
          </a:p>
        </p:txBody>
      </p:sp>
      <p:sp>
        <p:nvSpPr>
          <p:cNvPr id="1093" name="Google Shape;1093;p84"/>
          <p:cNvSpPr txBox="1"/>
          <p:nvPr/>
        </p:nvSpPr>
        <p:spPr>
          <a:xfrm>
            <a:off x="5113337" y="4635500"/>
            <a:ext cx="1714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800" b="0" i="0" u="none" strike="noStrike" cap="none"/>
          </a:p>
        </p:txBody>
      </p:sp>
      <p:sp>
        <p:nvSpPr>
          <p:cNvPr id="1094" name="Google Shape;1094;p84"/>
          <p:cNvSpPr txBox="1"/>
          <p:nvPr/>
        </p:nvSpPr>
        <p:spPr>
          <a:xfrm>
            <a:off x="5580062" y="6376987"/>
            <a:ext cx="69850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800" b="0" i="0" u="none" strike="noStrike" cap="none"/>
          </a:p>
        </p:txBody>
      </p:sp>
      <p:sp>
        <p:nvSpPr>
          <p:cNvPr id="1095" name="Google Shape;1095;p84"/>
          <p:cNvSpPr txBox="1"/>
          <p:nvPr/>
        </p:nvSpPr>
        <p:spPr>
          <a:xfrm>
            <a:off x="5148262" y="6249987"/>
            <a:ext cx="173037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i="0" u="none" strike="noStrike" cap="none"/>
          </a:p>
        </p:txBody>
      </p:sp>
      <p:sp>
        <p:nvSpPr>
          <p:cNvPr id="1096" name="Google Shape;1096;p84"/>
          <p:cNvSpPr txBox="1"/>
          <p:nvPr/>
        </p:nvSpPr>
        <p:spPr>
          <a:xfrm>
            <a:off x="6840537" y="1477962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1097" name="Google Shape;1097;p84"/>
          <p:cNvSpPr txBox="1"/>
          <p:nvPr/>
        </p:nvSpPr>
        <p:spPr>
          <a:xfrm>
            <a:off x="7669212" y="1474787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 b="0" i="0" u="none" strike="noStrike" cap="none"/>
          </a:p>
        </p:txBody>
      </p:sp>
      <p:sp>
        <p:nvSpPr>
          <p:cNvPr id="1098" name="Google Shape;1098;p84"/>
          <p:cNvSpPr txBox="1"/>
          <p:nvPr/>
        </p:nvSpPr>
        <p:spPr>
          <a:xfrm>
            <a:off x="6842125" y="231457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1099" name="Google Shape;1099;p84"/>
          <p:cNvSpPr txBox="1"/>
          <p:nvPr/>
        </p:nvSpPr>
        <p:spPr>
          <a:xfrm>
            <a:off x="7662862" y="2314575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1100" name="Google Shape;1100;p84"/>
          <p:cNvSpPr txBox="1"/>
          <p:nvPr/>
        </p:nvSpPr>
        <p:spPr>
          <a:xfrm>
            <a:off x="7672387" y="4002087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i="0" u="none" strike="noStrike" cap="none"/>
          </a:p>
        </p:txBody>
      </p:sp>
      <p:sp>
        <p:nvSpPr>
          <p:cNvPr id="1101" name="Google Shape;1101;p84"/>
          <p:cNvSpPr txBox="1"/>
          <p:nvPr/>
        </p:nvSpPr>
        <p:spPr>
          <a:xfrm>
            <a:off x="7672387" y="3162300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1102" name="Google Shape;1102;p84"/>
          <p:cNvSpPr txBox="1"/>
          <p:nvPr/>
        </p:nvSpPr>
        <p:spPr>
          <a:xfrm>
            <a:off x="6845300" y="3162300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sz="1800" b="0" i="0" u="none" strike="noStrike" cap="none"/>
          </a:p>
        </p:txBody>
      </p:sp>
      <p:sp>
        <p:nvSpPr>
          <p:cNvPr id="1103" name="Google Shape;1103;p84"/>
          <p:cNvSpPr txBox="1"/>
          <p:nvPr/>
        </p:nvSpPr>
        <p:spPr>
          <a:xfrm>
            <a:off x="7669212" y="4838700"/>
            <a:ext cx="2349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0" i="0" u="none" strike="noStrike" cap="none"/>
          </a:p>
        </p:txBody>
      </p:sp>
      <p:sp>
        <p:nvSpPr>
          <p:cNvPr id="1104" name="Google Shape;1104;p84"/>
          <p:cNvSpPr/>
          <p:nvPr/>
        </p:nvSpPr>
        <p:spPr>
          <a:xfrm>
            <a:off x="5311775" y="6254750"/>
            <a:ext cx="266700" cy="266700"/>
          </a:xfrm>
          <a:prstGeom prst="ellipse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85"/>
          <p:cNvSpPr txBox="1"/>
          <p:nvPr/>
        </p:nvSpPr>
        <p:spPr>
          <a:xfrm>
            <a:off x="100012" y="157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Antiparallel Elongation</a:t>
            </a:r>
            <a:endParaRPr sz="1800" b="0" i="0" u="none" strike="noStrike" cap="none"/>
          </a:p>
        </p:txBody>
      </p:sp>
      <p:sp>
        <p:nvSpPr>
          <p:cNvPr id="1111" name="Google Shape;1111;p85"/>
          <p:cNvSpPr txBox="1"/>
          <p:nvPr/>
        </p:nvSpPr>
        <p:spPr>
          <a:xfrm>
            <a:off x="55562" y="1257300"/>
            <a:ext cx="8775700" cy="4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antiparallel structure of the double helix affects replication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polymerases add nucleotides only to the free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′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a growing strand; therefore, a new DNA strand can elongate only in the 5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′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′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 sz="1800" b="0" i="0" u="none" strike="noStrike" cap="none"/>
          </a:p>
        </p:txBody>
      </p:sp>
      <p:cxnSp>
        <p:nvCxnSpPr>
          <p:cNvPr id="1112" name="Google Shape;1112;p8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13" name="Google Shape;1113;p8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/>
        </p:nvSpPr>
        <p:spPr>
          <a:xfrm>
            <a:off x="68262" y="174625"/>
            <a:ext cx="87137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Search for the Genetic Material: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Inquiry</a:t>
            </a:r>
            <a:endParaRPr sz="1800" b="0" i="0" u="none" strike="noStrike" cap="none"/>
          </a:p>
        </p:txBody>
      </p:sp>
      <p:sp>
        <p:nvSpPr>
          <p:cNvPr id="134" name="Google Shape;134;p30"/>
          <p:cNvSpPr txBox="1"/>
          <p:nvPr/>
        </p:nvSpPr>
        <p:spPr>
          <a:xfrm>
            <a:off x="55562" y="1338262"/>
            <a:ext cx="8851900" cy="510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T. H. Morgan’s group showed that genes are located on chromosomes, the two components of chromosomes—DNA and protein—became candidates for the genetic material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factor in determining the genetic material was choosing appropriate experimental organisms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DNA in heredity was first discovered by studying bacteria and the viruses that infect them</a:t>
            </a:r>
            <a:endParaRPr sz="1800" b="0" i="0" u="none" strike="noStrike" cap="none"/>
          </a:p>
        </p:txBody>
      </p:sp>
      <p:cxnSp>
        <p:nvCxnSpPr>
          <p:cNvPr id="135" name="Google Shape;135;p30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6" name="Google Shape;136;p30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86"/>
          <p:cNvSpPr txBox="1"/>
          <p:nvPr/>
        </p:nvSpPr>
        <p:spPr>
          <a:xfrm>
            <a:off x="55562" y="1257300"/>
            <a:ext cx="8674100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one template strand of DNA, the DNA polymerase synthesizes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leading strand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continuously, moving toward the replication fork</a:t>
            </a:r>
            <a:endParaRPr sz="1800" b="0" i="0" u="none" strike="noStrike" cap="none"/>
          </a:p>
        </p:txBody>
      </p:sp>
      <p:cxnSp>
        <p:nvCxnSpPr>
          <p:cNvPr id="1120" name="Google Shape;1120;p86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21" name="Google Shape;1121;p8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122" name="Google Shape;112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86"/>
          <p:cNvSpPr txBox="1"/>
          <p:nvPr/>
        </p:nvSpPr>
        <p:spPr>
          <a:xfrm>
            <a:off x="3640137" y="6051550"/>
            <a:ext cx="32273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Leading Strand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850" y="136525"/>
            <a:ext cx="5194300" cy="640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8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13.15</a:t>
            </a:r>
            <a:endParaRPr sz="1800" b="0" i="0" u="none" strike="noStrike" cap="none"/>
          </a:p>
        </p:txBody>
      </p:sp>
      <p:sp>
        <p:nvSpPr>
          <p:cNvPr id="1131" name="Google Shape;1131;p87"/>
          <p:cNvSpPr txBox="1"/>
          <p:nvPr/>
        </p:nvSpPr>
        <p:spPr>
          <a:xfrm>
            <a:off x="2012950" y="4249737"/>
            <a:ext cx="11684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DNA</a:t>
            </a:r>
            <a:endParaRPr sz="1800" b="0" i="0" u="none" strike="noStrike" cap="none"/>
          </a:p>
        </p:txBody>
      </p:sp>
      <p:sp>
        <p:nvSpPr>
          <p:cNvPr id="1132" name="Google Shape;1132;p87"/>
          <p:cNvSpPr txBox="1"/>
          <p:nvPr/>
        </p:nvSpPr>
        <p:spPr>
          <a:xfrm>
            <a:off x="2025650" y="5630862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33" name="Google Shape;1133;p87"/>
          <p:cNvSpPr txBox="1"/>
          <p:nvPr/>
        </p:nvSpPr>
        <p:spPr>
          <a:xfrm>
            <a:off x="2027237" y="5926137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134" name="Google Shape;1134;p87"/>
          <p:cNvSpPr txBox="1"/>
          <p:nvPr/>
        </p:nvSpPr>
        <p:spPr>
          <a:xfrm>
            <a:off x="3962400" y="6365875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35" name="Google Shape;1135;p87"/>
          <p:cNvSpPr txBox="1"/>
          <p:nvPr/>
        </p:nvSpPr>
        <p:spPr>
          <a:xfrm>
            <a:off x="3522662" y="5819775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136" name="Google Shape;1136;p87"/>
          <p:cNvSpPr txBox="1"/>
          <p:nvPr/>
        </p:nvSpPr>
        <p:spPr>
          <a:xfrm>
            <a:off x="2022475" y="3490912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37" name="Google Shape;1137;p87"/>
          <p:cNvSpPr txBox="1"/>
          <p:nvPr/>
        </p:nvSpPr>
        <p:spPr>
          <a:xfrm>
            <a:off x="2028825" y="3810000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138" name="Google Shape;1138;p87"/>
          <p:cNvCxnSpPr/>
          <p:nvPr/>
        </p:nvCxnSpPr>
        <p:spPr>
          <a:xfrm>
            <a:off x="2578100" y="3881437"/>
            <a:ext cx="0" cy="3524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9" name="Google Shape;1139;p87"/>
          <p:cNvSpPr txBox="1"/>
          <p:nvPr/>
        </p:nvSpPr>
        <p:spPr>
          <a:xfrm>
            <a:off x="5137150" y="5592762"/>
            <a:ext cx="1946275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elongation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5′ to 3′ direction</a:t>
            </a:r>
            <a:endParaRPr sz="1800" b="0" i="0" u="none" strike="noStrike" cap="none"/>
          </a:p>
        </p:txBody>
      </p:sp>
      <p:sp>
        <p:nvSpPr>
          <p:cNvPr id="1140" name="Google Shape;1140;p87"/>
          <p:cNvSpPr txBox="1"/>
          <p:nvPr/>
        </p:nvSpPr>
        <p:spPr>
          <a:xfrm>
            <a:off x="6659562" y="4821237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41" name="Google Shape;1141;p87"/>
          <p:cNvSpPr txBox="1"/>
          <p:nvPr/>
        </p:nvSpPr>
        <p:spPr>
          <a:xfrm>
            <a:off x="6864350" y="4560887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142" name="Google Shape;1142;p87"/>
          <p:cNvSpPr txBox="1"/>
          <p:nvPr/>
        </p:nvSpPr>
        <p:spPr>
          <a:xfrm>
            <a:off x="5475287" y="4316412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43" name="Google Shape;1143;p87"/>
          <p:cNvSpPr txBox="1"/>
          <p:nvPr/>
        </p:nvSpPr>
        <p:spPr>
          <a:xfrm>
            <a:off x="5019675" y="3667125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144" name="Google Shape;1144;p87"/>
          <p:cNvSpPr txBox="1"/>
          <p:nvPr/>
        </p:nvSpPr>
        <p:spPr>
          <a:xfrm>
            <a:off x="5965825" y="4178300"/>
            <a:ext cx="9826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cxnSp>
        <p:nvCxnSpPr>
          <p:cNvPr id="1145" name="Google Shape;1145;p87"/>
          <p:cNvCxnSpPr/>
          <p:nvPr/>
        </p:nvCxnSpPr>
        <p:spPr>
          <a:xfrm>
            <a:off x="4719637" y="5168900"/>
            <a:ext cx="390525" cy="4778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6" name="Google Shape;1146;p87"/>
          <p:cNvSpPr txBox="1"/>
          <p:nvPr/>
        </p:nvSpPr>
        <p:spPr>
          <a:xfrm>
            <a:off x="6062662" y="3495675"/>
            <a:ext cx="9826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</a:t>
            </a:r>
            <a:endParaRPr sz="1800" b="0" i="0" u="none" strike="noStrike" cap="none"/>
          </a:p>
        </p:txBody>
      </p:sp>
      <p:sp>
        <p:nvSpPr>
          <p:cNvPr id="1147" name="Google Shape;1147;p87"/>
          <p:cNvSpPr txBox="1"/>
          <p:nvPr/>
        </p:nvSpPr>
        <p:spPr>
          <a:xfrm>
            <a:off x="5892800" y="3763962"/>
            <a:ext cx="1147762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Sliding clamp</a:t>
            </a:r>
            <a:endParaRPr sz="1800" b="0" i="0" u="none" strike="noStrike" cap="none"/>
          </a:p>
        </p:txBody>
      </p:sp>
      <p:cxnSp>
        <p:nvCxnSpPr>
          <p:cNvPr id="1148" name="Google Shape;1148;p87"/>
          <p:cNvCxnSpPr/>
          <p:nvPr/>
        </p:nvCxnSpPr>
        <p:spPr>
          <a:xfrm>
            <a:off x="6037262" y="3259137"/>
            <a:ext cx="92075" cy="2206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49" name="Google Shape;1149;p87"/>
          <p:cNvCxnSpPr/>
          <p:nvPr/>
        </p:nvCxnSpPr>
        <p:spPr>
          <a:xfrm>
            <a:off x="5719762" y="3500437"/>
            <a:ext cx="130175" cy="2968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50" name="Google Shape;1150;p87"/>
          <p:cNvCxnSpPr/>
          <p:nvPr/>
        </p:nvCxnSpPr>
        <p:spPr>
          <a:xfrm>
            <a:off x="5427662" y="3678237"/>
            <a:ext cx="503237" cy="546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51" name="Google Shape;1151;p87"/>
          <p:cNvSpPr txBox="1"/>
          <p:nvPr/>
        </p:nvSpPr>
        <p:spPr>
          <a:xfrm>
            <a:off x="6605587" y="3109912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52" name="Google Shape;1152;p87"/>
          <p:cNvSpPr txBox="1"/>
          <p:nvPr/>
        </p:nvSpPr>
        <p:spPr>
          <a:xfrm>
            <a:off x="6743700" y="2846387"/>
            <a:ext cx="157162" cy="1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153" name="Google Shape;1153;p87"/>
          <p:cNvSpPr txBox="1"/>
          <p:nvPr/>
        </p:nvSpPr>
        <p:spPr>
          <a:xfrm>
            <a:off x="5441950" y="2552700"/>
            <a:ext cx="169862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cxnSp>
        <p:nvCxnSpPr>
          <p:cNvPr id="1154" name="Google Shape;1154;p87"/>
          <p:cNvCxnSpPr/>
          <p:nvPr/>
        </p:nvCxnSpPr>
        <p:spPr>
          <a:xfrm>
            <a:off x="6527800" y="2763837"/>
            <a:ext cx="0" cy="1444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55" name="Google Shape;1155;p87"/>
          <p:cNvSpPr txBox="1"/>
          <p:nvPr/>
        </p:nvSpPr>
        <p:spPr>
          <a:xfrm>
            <a:off x="4197350" y="539750"/>
            <a:ext cx="169862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sp>
        <p:nvSpPr>
          <p:cNvPr id="1156" name="Google Shape;1156;p87"/>
          <p:cNvSpPr txBox="1"/>
          <p:nvPr/>
        </p:nvSpPr>
        <p:spPr>
          <a:xfrm>
            <a:off x="3054350" y="1801812"/>
            <a:ext cx="13049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157" name="Google Shape;1157;p87"/>
          <p:cNvSpPr txBox="1"/>
          <p:nvPr/>
        </p:nvSpPr>
        <p:spPr>
          <a:xfrm>
            <a:off x="6107112" y="615950"/>
            <a:ext cx="695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158" name="Google Shape;1158;p87"/>
          <p:cNvSpPr txBox="1"/>
          <p:nvPr/>
        </p:nvSpPr>
        <p:spPr>
          <a:xfrm>
            <a:off x="4441825" y="1854200"/>
            <a:ext cx="1135062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directions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replication</a:t>
            </a:r>
            <a:endParaRPr sz="1800" b="0" i="0" u="none" strike="noStrike" cap="none"/>
          </a:p>
        </p:txBody>
      </p:sp>
      <p:sp>
        <p:nvSpPr>
          <p:cNvPr id="1159" name="Google Shape;1159;p87"/>
          <p:cNvSpPr txBox="1"/>
          <p:nvPr/>
        </p:nvSpPr>
        <p:spPr>
          <a:xfrm>
            <a:off x="3217862" y="385762"/>
            <a:ext cx="695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160" name="Google Shape;1160;p87"/>
          <p:cNvSpPr txBox="1"/>
          <p:nvPr/>
        </p:nvSpPr>
        <p:spPr>
          <a:xfrm>
            <a:off x="6278562" y="1609725"/>
            <a:ext cx="695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161" name="Google Shape;1161;p87"/>
          <p:cNvSpPr txBox="1"/>
          <p:nvPr/>
        </p:nvSpPr>
        <p:spPr>
          <a:xfrm>
            <a:off x="4649787" y="239712"/>
            <a:ext cx="830262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</a:t>
            </a:r>
            <a:endParaRPr sz="1800" b="0" i="0" u="none" strike="noStrike" cap="none"/>
          </a:p>
        </p:txBody>
      </p:sp>
      <p:sp>
        <p:nvSpPr>
          <p:cNvPr id="1162" name="Google Shape;1162;p87"/>
          <p:cNvSpPr txBox="1"/>
          <p:nvPr/>
        </p:nvSpPr>
        <p:spPr>
          <a:xfrm>
            <a:off x="4340225" y="1211262"/>
            <a:ext cx="60166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 </a:t>
            </a:r>
            <a:endParaRPr sz="1800" b="0" i="0" u="none" strike="noStrike" cap="none"/>
          </a:p>
        </p:txBody>
      </p:sp>
      <p:cxnSp>
        <p:nvCxnSpPr>
          <p:cNvPr id="1163" name="Google Shape;1163;p87"/>
          <p:cNvCxnSpPr/>
          <p:nvPr/>
        </p:nvCxnSpPr>
        <p:spPr>
          <a:xfrm>
            <a:off x="3600450" y="777875"/>
            <a:ext cx="565150" cy="4667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4" name="Google Shape;1164;p87"/>
          <p:cNvCxnSpPr/>
          <p:nvPr/>
        </p:nvCxnSpPr>
        <p:spPr>
          <a:xfrm flipH="1">
            <a:off x="3752850" y="1485900"/>
            <a:ext cx="434975" cy="330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5" name="Google Shape;1165;p87"/>
          <p:cNvCxnSpPr/>
          <p:nvPr/>
        </p:nvCxnSpPr>
        <p:spPr>
          <a:xfrm flipH="1">
            <a:off x="4781550" y="1073150"/>
            <a:ext cx="187325" cy="161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6" name="Google Shape;1166;p87"/>
          <p:cNvCxnSpPr/>
          <p:nvPr/>
        </p:nvCxnSpPr>
        <p:spPr>
          <a:xfrm>
            <a:off x="5019675" y="730250"/>
            <a:ext cx="0" cy="190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7" name="Google Shape;1167;p87"/>
          <p:cNvCxnSpPr/>
          <p:nvPr/>
        </p:nvCxnSpPr>
        <p:spPr>
          <a:xfrm rot="10800000" flipH="1">
            <a:off x="5918200" y="1000125"/>
            <a:ext cx="301625" cy="266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8" name="Google Shape;1168;p87"/>
          <p:cNvCxnSpPr/>
          <p:nvPr/>
        </p:nvCxnSpPr>
        <p:spPr>
          <a:xfrm>
            <a:off x="5876925" y="1498600"/>
            <a:ext cx="352425" cy="1873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787" y="1438275"/>
            <a:ext cx="6700837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8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13.15a</a:t>
            </a:r>
            <a:endParaRPr sz="1800" b="0" i="0" u="none" strike="noStrike" cap="none"/>
          </a:p>
        </p:txBody>
      </p:sp>
      <p:sp>
        <p:nvSpPr>
          <p:cNvPr id="1176" name="Google Shape;1176;p88"/>
          <p:cNvSpPr txBox="1"/>
          <p:nvPr/>
        </p:nvSpPr>
        <p:spPr>
          <a:xfrm>
            <a:off x="3257550" y="2074862"/>
            <a:ext cx="2744787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sp>
        <p:nvSpPr>
          <p:cNvPr id="1177" name="Google Shape;1177;p88"/>
          <p:cNvSpPr txBox="1"/>
          <p:nvPr/>
        </p:nvSpPr>
        <p:spPr>
          <a:xfrm>
            <a:off x="1393825" y="4094162"/>
            <a:ext cx="21272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178" name="Google Shape;1178;p88"/>
          <p:cNvSpPr txBox="1"/>
          <p:nvPr/>
        </p:nvSpPr>
        <p:spPr>
          <a:xfrm>
            <a:off x="6300787" y="2195512"/>
            <a:ext cx="1152525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179" name="Google Shape;1179;p88"/>
          <p:cNvSpPr txBox="1"/>
          <p:nvPr/>
        </p:nvSpPr>
        <p:spPr>
          <a:xfrm>
            <a:off x="3592512" y="4173537"/>
            <a:ext cx="185737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directions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replication</a:t>
            </a:r>
            <a:endParaRPr sz="1800" b="0" i="0" u="none" strike="noStrike" cap="none"/>
          </a:p>
        </p:txBody>
      </p:sp>
      <p:sp>
        <p:nvSpPr>
          <p:cNvPr id="1180" name="Google Shape;1180;p88"/>
          <p:cNvSpPr txBox="1"/>
          <p:nvPr/>
        </p:nvSpPr>
        <p:spPr>
          <a:xfrm>
            <a:off x="1666875" y="1830387"/>
            <a:ext cx="11430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181" name="Google Shape;1181;p88"/>
          <p:cNvSpPr txBox="1"/>
          <p:nvPr/>
        </p:nvSpPr>
        <p:spPr>
          <a:xfrm>
            <a:off x="6581775" y="3802062"/>
            <a:ext cx="109696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182" name="Google Shape;1182;p88"/>
          <p:cNvSpPr txBox="1"/>
          <p:nvPr/>
        </p:nvSpPr>
        <p:spPr>
          <a:xfrm>
            <a:off x="3965575" y="1581150"/>
            <a:ext cx="131445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</a:t>
            </a:r>
            <a:endParaRPr sz="1800" b="0" i="0" u="none" strike="noStrike" cap="none"/>
          </a:p>
        </p:txBody>
      </p:sp>
      <p:sp>
        <p:nvSpPr>
          <p:cNvPr id="1183" name="Google Shape;1183;p88"/>
          <p:cNvSpPr txBox="1"/>
          <p:nvPr/>
        </p:nvSpPr>
        <p:spPr>
          <a:xfrm>
            <a:off x="3465512" y="3146425"/>
            <a:ext cx="962025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 </a:t>
            </a:r>
            <a:endParaRPr sz="1800" b="0" i="0" u="none" strike="noStrike" cap="none"/>
          </a:p>
        </p:txBody>
      </p:sp>
      <p:cxnSp>
        <p:nvCxnSpPr>
          <p:cNvPr id="1184" name="Google Shape;1184;p88"/>
          <p:cNvCxnSpPr/>
          <p:nvPr/>
        </p:nvCxnSpPr>
        <p:spPr>
          <a:xfrm>
            <a:off x="2271712" y="2451100"/>
            <a:ext cx="904875" cy="7540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85" name="Google Shape;1185;p88"/>
          <p:cNvCxnSpPr/>
          <p:nvPr/>
        </p:nvCxnSpPr>
        <p:spPr>
          <a:xfrm flipH="1">
            <a:off x="2516187" y="3595687"/>
            <a:ext cx="692150" cy="5334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86" name="Google Shape;1186;p88"/>
          <p:cNvCxnSpPr/>
          <p:nvPr/>
        </p:nvCxnSpPr>
        <p:spPr>
          <a:xfrm flipH="1">
            <a:off x="4178300" y="2919412"/>
            <a:ext cx="296862" cy="2714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87" name="Google Shape;1187;p88"/>
          <p:cNvCxnSpPr/>
          <p:nvPr/>
        </p:nvCxnSpPr>
        <p:spPr>
          <a:xfrm>
            <a:off x="4556125" y="2365375"/>
            <a:ext cx="0" cy="304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88" name="Google Shape;1188;p88"/>
          <p:cNvCxnSpPr/>
          <p:nvPr/>
        </p:nvCxnSpPr>
        <p:spPr>
          <a:xfrm rot="10800000" flipH="1">
            <a:off x="6008687" y="2816225"/>
            <a:ext cx="492125" cy="4238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89" name="Google Shape;1189;p88"/>
          <p:cNvCxnSpPr/>
          <p:nvPr/>
        </p:nvCxnSpPr>
        <p:spPr>
          <a:xfrm>
            <a:off x="5946775" y="3616325"/>
            <a:ext cx="547687" cy="288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Google Shape;1195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36525"/>
            <a:ext cx="8304212" cy="64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8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13.15b</a:t>
            </a:r>
            <a:endParaRPr sz="1800" b="0" i="0" u="none" strike="noStrike" cap="none"/>
          </a:p>
        </p:txBody>
      </p:sp>
      <p:sp>
        <p:nvSpPr>
          <p:cNvPr id="1197" name="Google Shape;1197;p89"/>
          <p:cNvSpPr txBox="1"/>
          <p:nvPr/>
        </p:nvSpPr>
        <p:spPr>
          <a:xfrm>
            <a:off x="460375" y="2874962"/>
            <a:ext cx="1820862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DNA</a:t>
            </a:r>
            <a:endParaRPr sz="1800" b="0" i="0" u="none" strike="noStrike" cap="none"/>
          </a:p>
        </p:txBody>
      </p:sp>
      <p:sp>
        <p:nvSpPr>
          <p:cNvPr id="1198" name="Google Shape;1198;p89"/>
          <p:cNvSpPr txBox="1"/>
          <p:nvPr/>
        </p:nvSpPr>
        <p:spPr>
          <a:xfrm>
            <a:off x="466725" y="5099050"/>
            <a:ext cx="22860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199" name="Google Shape;1199;p89"/>
          <p:cNvSpPr txBox="1"/>
          <p:nvPr/>
        </p:nvSpPr>
        <p:spPr>
          <a:xfrm>
            <a:off x="476250" y="5573712"/>
            <a:ext cx="22860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00" name="Google Shape;1200;p89"/>
          <p:cNvSpPr txBox="1"/>
          <p:nvPr/>
        </p:nvSpPr>
        <p:spPr>
          <a:xfrm>
            <a:off x="3589337" y="6283325"/>
            <a:ext cx="22860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01" name="Google Shape;1201;p89"/>
          <p:cNvSpPr txBox="1"/>
          <p:nvPr/>
        </p:nvSpPr>
        <p:spPr>
          <a:xfrm>
            <a:off x="2881312" y="5403850"/>
            <a:ext cx="22860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02" name="Google Shape;1202;p89"/>
          <p:cNvSpPr txBox="1"/>
          <p:nvPr/>
        </p:nvSpPr>
        <p:spPr>
          <a:xfrm>
            <a:off x="471487" y="1657350"/>
            <a:ext cx="22860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03" name="Google Shape;1203;p89"/>
          <p:cNvSpPr txBox="1"/>
          <p:nvPr/>
        </p:nvSpPr>
        <p:spPr>
          <a:xfrm>
            <a:off x="473075" y="2162175"/>
            <a:ext cx="228600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204" name="Google Shape;1204;p89"/>
          <p:cNvCxnSpPr/>
          <p:nvPr/>
        </p:nvCxnSpPr>
        <p:spPr>
          <a:xfrm>
            <a:off x="1355725" y="2282825"/>
            <a:ext cx="3175" cy="5603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05" name="Google Shape;1205;p89"/>
          <p:cNvSpPr txBox="1"/>
          <p:nvPr/>
        </p:nvSpPr>
        <p:spPr>
          <a:xfrm>
            <a:off x="5475287" y="5045075"/>
            <a:ext cx="321627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elongation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5′ to 3′ direction</a:t>
            </a:r>
            <a:endParaRPr sz="1800" b="0" i="0" u="none" strike="noStrike" cap="none"/>
          </a:p>
        </p:txBody>
      </p:sp>
      <p:sp>
        <p:nvSpPr>
          <p:cNvPr id="1206" name="Google Shape;1206;p89"/>
          <p:cNvSpPr txBox="1"/>
          <p:nvPr/>
        </p:nvSpPr>
        <p:spPr>
          <a:xfrm>
            <a:off x="7932737" y="3795712"/>
            <a:ext cx="228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07" name="Google Shape;1207;p89"/>
          <p:cNvSpPr txBox="1"/>
          <p:nvPr/>
        </p:nvSpPr>
        <p:spPr>
          <a:xfrm>
            <a:off x="8259762" y="3373437"/>
            <a:ext cx="228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08" name="Google Shape;1208;p89"/>
          <p:cNvSpPr txBox="1"/>
          <p:nvPr/>
        </p:nvSpPr>
        <p:spPr>
          <a:xfrm>
            <a:off x="7839075" y="1033462"/>
            <a:ext cx="228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09" name="Google Shape;1209;p89"/>
          <p:cNvSpPr txBox="1"/>
          <p:nvPr/>
        </p:nvSpPr>
        <p:spPr>
          <a:xfrm>
            <a:off x="8070850" y="606425"/>
            <a:ext cx="228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10" name="Google Shape;1210;p89"/>
          <p:cNvSpPr txBox="1"/>
          <p:nvPr/>
        </p:nvSpPr>
        <p:spPr>
          <a:xfrm>
            <a:off x="6819900" y="2760662"/>
            <a:ext cx="1554162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cxnSp>
        <p:nvCxnSpPr>
          <p:cNvPr id="1211" name="Google Shape;1211;p89"/>
          <p:cNvCxnSpPr/>
          <p:nvPr/>
        </p:nvCxnSpPr>
        <p:spPr>
          <a:xfrm>
            <a:off x="4795837" y="4349750"/>
            <a:ext cx="649287" cy="7699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12" name="Google Shape;1212;p89"/>
          <p:cNvSpPr txBox="1"/>
          <p:nvPr/>
        </p:nvSpPr>
        <p:spPr>
          <a:xfrm>
            <a:off x="6977062" y="1651000"/>
            <a:ext cx="1592262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</a:t>
            </a:r>
            <a:endParaRPr sz="1800" b="0" i="0" u="none" strike="noStrike" cap="none"/>
          </a:p>
        </p:txBody>
      </p:sp>
      <p:sp>
        <p:nvSpPr>
          <p:cNvPr id="1213" name="Google Shape;1213;p89"/>
          <p:cNvSpPr txBox="1"/>
          <p:nvPr/>
        </p:nvSpPr>
        <p:spPr>
          <a:xfrm>
            <a:off x="6697662" y="2087562"/>
            <a:ext cx="1871662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Sliding clamp</a:t>
            </a:r>
            <a:endParaRPr sz="1800" b="0" i="0" u="none" strike="noStrike" cap="none"/>
          </a:p>
        </p:txBody>
      </p:sp>
      <p:cxnSp>
        <p:nvCxnSpPr>
          <p:cNvPr id="1214" name="Google Shape;1214;p89"/>
          <p:cNvCxnSpPr/>
          <p:nvPr/>
        </p:nvCxnSpPr>
        <p:spPr>
          <a:xfrm>
            <a:off x="6929437" y="1271587"/>
            <a:ext cx="142875" cy="3476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15" name="Google Shape;1215;p89"/>
          <p:cNvCxnSpPr/>
          <p:nvPr/>
        </p:nvCxnSpPr>
        <p:spPr>
          <a:xfrm>
            <a:off x="6421437" y="1668462"/>
            <a:ext cx="206375" cy="4841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16" name="Google Shape;1216;p89"/>
          <p:cNvCxnSpPr/>
          <p:nvPr/>
        </p:nvCxnSpPr>
        <p:spPr>
          <a:xfrm>
            <a:off x="5956300" y="1947862"/>
            <a:ext cx="800100" cy="893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17" name="Google Shape;1217;p89"/>
          <p:cNvSpPr txBox="1"/>
          <p:nvPr/>
        </p:nvSpPr>
        <p:spPr>
          <a:xfrm>
            <a:off x="6024562" y="2976562"/>
            <a:ext cx="2159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18" name="Google Shape;1218;p89"/>
          <p:cNvSpPr txBox="1"/>
          <p:nvPr/>
        </p:nvSpPr>
        <p:spPr>
          <a:xfrm>
            <a:off x="5291137" y="1941512"/>
            <a:ext cx="2159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19" name="Google Shape;1219;p89"/>
          <p:cNvSpPr txBox="1"/>
          <p:nvPr/>
        </p:nvSpPr>
        <p:spPr>
          <a:xfrm>
            <a:off x="5989637" y="149225"/>
            <a:ext cx="271938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cxnSp>
        <p:nvCxnSpPr>
          <p:cNvPr id="1220" name="Google Shape;1220;p89"/>
          <p:cNvCxnSpPr/>
          <p:nvPr/>
        </p:nvCxnSpPr>
        <p:spPr>
          <a:xfrm>
            <a:off x="7716837" y="482600"/>
            <a:ext cx="0" cy="2238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90"/>
          <p:cNvSpPr txBox="1"/>
          <p:nvPr/>
        </p:nvSpPr>
        <p:spPr>
          <a:xfrm>
            <a:off x="55562" y="1257300"/>
            <a:ext cx="8775700" cy="4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elongate the other new strand, called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lagging strand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DNA polymerase must work in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direction away from the replication fork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lagging strand is synthesized as a series of segments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Okazaki fragments</a:t>
            </a:r>
            <a:endParaRPr sz="1800" b="0" i="0" u="none" strike="noStrike" cap="none"/>
          </a:p>
        </p:txBody>
      </p:sp>
      <p:cxnSp>
        <p:nvCxnSpPr>
          <p:cNvPr id="1227" name="Google Shape;1227;p90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28" name="Google Shape;1228;p90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91"/>
          <p:cNvSpPr txBox="1"/>
          <p:nvPr/>
        </p:nvSpPr>
        <p:spPr>
          <a:xfrm>
            <a:off x="55562" y="1257300"/>
            <a:ext cx="8851900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formation of Okazaki fragments, DNA polymerase I removes the RNA primers and replaces the nucleotides with DNA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remaining gaps are joined together by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ligase</a:t>
            </a:r>
            <a:endParaRPr sz="1800" b="0" i="0" u="none" strike="noStrike" cap="none"/>
          </a:p>
        </p:txBody>
      </p:sp>
      <p:cxnSp>
        <p:nvCxnSpPr>
          <p:cNvPr id="1235" name="Google Shape;1235;p91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36" name="Google Shape;1236;p9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37" name="Google Shape;123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54086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91"/>
          <p:cNvSpPr txBox="1"/>
          <p:nvPr/>
        </p:nvSpPr>
        <p:spPr>
          <a:xfrm>
            <a:off x="3360737" y="54546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Lagging Strand</a:t>
            </a:r>
            <a:endParaRPr sz="1800" b="0" i="0" u="none" strike="noStrike" cap="none"/>
          </a:p>
        </p:txBody>
      </p:sp>
      <p:pic>
        <p:nvPicPr>
          <p:cNvPr id="1239" name="Google Shape;123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91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DNA Replication Review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Google Shape;124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203200"/>
            <a:ext cx="8548687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9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</a:t>
            </a:r>
            <a:endParaRPr sz="1800" b="0" i="0" u="none" strike="noStrike" cap="none"/>
          </a:p>
        </p:txBody>
      </p:sp>
      <p:sp>
        <p:nvSpPr>
          <p:cNvPr id="1248" name="Google Shape;1248;p92"/>
          <p:cNvSpPr txBox="1"/>
          <p:nvPr/>
        </p:nvSpPr>
        <p:spPr>
          <a:xfrm>
            <a:off x="1719262" y="2868612"/>
            <a:ext cx="122237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49" name="Google Shape;1249;p92"/>
          <p:cNvSpPr txBox="1"/>
          <p:nvPr/>
        </p:nvSpPr>
        <p:spPr>
          <a:xfrm>
            <a:off x="2603500" y="2960687"/>
            <a:ext cx="128587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50" name="Google Shape;1250;p92"/>
          <p:cNvSpPr txBox="1"/>
          <p:nvPr/>
        </p:nvSpPr>
        <p:spPr>
          <a:xfrm>
            <a:off x="4129087" y="3333750"/>
            <a:ext cx="117475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51" name="Google Shape;1251;p92"/>
          <p:cNvSpPr txBox="1"/>
          <p:nvPr/>
        </p:nvSpPr>
        <p:spPr>
          <a:xfrm>
            <a:off x="398462" y="2393950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52" name="Google Shape;1252;p92"/>
          <p:cNvSpPr txBox="1"/>
          <p:nvPr/>
        </p:nvSpPr>
        <p:spPr>
          <a:xfrm>
            <a:off x="2695575" y="539750"/>
            <a:ext cx="170815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sp>
        <p:nvSpPr>
          <p:cNvPr id="1253" name="Google Shape;1253;p92"/>
          <p:cNvSpPr txBox="1"/>
          <p:nvPr/>
        </p:nvSpPr>
        <p:spPr>
          <a:xfrm>
            <a:off x="1866900" y="515937"/>
            <a:ext cx="692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254" name="Google Shape;1254;p92"/>
          <p:cNvSpPr txBox="1"/>
          <p:nvPr/>
        </p:nvSpPr>
        <p:spPr>
          <a:xfrm>
            <a:off x="3783012" y="788987"/>
            <a:ext cx="7000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255" name="Google Shape;1255;p92"/>
          <p:cNvSpPr txBox="1"/>
          <p:nvPr/>
        </p:nvSpPr>
        <p:spPr>
          <a:xfrm>
            <a:off x="2003425" y="1771650"/>
            <a:ext cx="150177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directions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replication</a:t>
            </a:r>
            <a:endParaRPr sz="1800" b="0" i="0" u="none" strike="noStrike" cap="none"/>
          </a:p>
        </p:txBody>
      </p:sp>
      <p:sp>
        <p:nvSpPr>
          <p:cNvPr id="1256" name="Google Shape;1256;p92"/>
          <p:cNvSpPr txBox="1"/>
          <p:nvPr/>
        </p:nvSpPr>
        <p:spPr>
          <a:xfrm>
            <a:off x="1089025" y="744537"/>
            <a:ext cx="671512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257" name="Google Shape;1257;p92"/>
          <p:cNvSpPr txBox="1"/>
          <p:nvPr/>
        </p:nvSpPr>
        <p:spPr>
          <a:xfrm>
            <a:off x="3787775" y="1465262"/>
            <a:ext cx="682625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258" name="Google Shape;1258;p92"/>
          <p:cNvSpPr txBox="1"/>
          <p:nvPr/>
        </p:nvSpPr>
        <p:spPr>
          <a:xfrm>
            <a:off x="2387600" y="287337"/>
            <a:ext cx="768350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</a:t>
            </a:r>
            <a:endParaRPr sz="1800" b="0" i="0" u="none" strike="noStrike" cap="none"/>
          </a:p>
        </p:txBody>
      </p:sp>
      <p:sp>
        <p:nvSpPr>
          <p:cNvPr id="1259" name="Google Shape;1259;p92"/>
          <p:cNvSpPr txBox="1"/>
          <p:nvPr/>
        </p:nvSpPr>
        <p:spPr>
          <a:xfrm>
            <a:off x="1506537" y="2298700"/>
            <a:ext cx="134620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 makes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primer.</a:t>
            </a:r>
            <a:endParaRPr sz="1800" b="0" i="0" u="none" strike="noStrike" cap="none"/>
          </a:p>
        </p:txBody>
      </p:sp>
      <p:sp>
        <p:nvSpPr>
          <p:cNvPr id="1260" name="Google Shape;1260;p92"/>
          <p:cNvSpPr txBox="1"/>
          <p:nvPr/>
        </p:nvSpPr>
        <p:spPr>
          <a:xfrm>
            <a:off x="933450" y="3714750"/>
            <a:ext cx="123666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</a:t>
            </a:r>
            <a:endParaRPr sz="1800" b="0" i="0" u="none" strike="noStrike" cap="none"/>
          </a:p>
          <a:p>
            <a:pPr marL="363537" marR="0" lvl="0" indent="-363537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fragment 1</a:t>
            </a:r>
            <a:endParaRPr sz="1800" b="0" i="0" u="none" strike="noStrike" cap="none"/>
          </a:p>
        </p:txBody>
      </p:sp>
      <p:sp>
        <p:nvSpPr>
          <p:cNvPr id="1261" name="Google Shape;1261;p92"/>
          <p:cNvSpPr txBox="1"/>
          <p:nvPr/>
        </p:nvSpPr>
        <p:spPr>
          <a:xfrm>
            <a:off x="336550" y="3027362"/>
            <a:ext cx="79851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262" name="Google Shape;1262;p92"/>
          <p:cNvSpPr txBox="1"/>
          <p:nvPr/>
        </p:nvSpPr>
        <p:spPr>
          <a:xfrm>
            <a:off x="3856037" y="5640387"/>
            <a:ext cx="935037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1</a:t>
            </a:r>
            <a:endParaRPr sz="1800" b="0" i="0" u="none" strike="noStrike" cap="none"/>
          </a:p>
        </p:txBody>
      </p:sp>
      <p:sp>
        <p:nvSpPr>
          <p:cNvPr id="1263" name="Google Shape;1263;p92"/>
          <p:cNvSpPr txBox="1"/>
          <p:nvPr/>
        </p:nvSpPr>
        <p:spPr>
          <a:xfrm>
            <a:off x="3087687" y="3692525"/>
            <a:ext cx="134620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1.</a:t>
            </a:r>
            <a:endParaRPr sz="1800" b="0" i="0" u="none" strike="noStrike" cap="none"/>
          </a:p>
        </p:txBody>
      </p:sp>
      <p:sp>
        <p:nvSpPr>
          <p:cNvPr id="1264" name="Google Shape;1264;p92"/>
          <p:cNvSpPr txBox="1"/>
          <p:nvPr/>
        </p:nvSpPr>
        <p:spPr>
          <a:xfrm>
            <a:off x="1082675" y="5334000"/>
            <a:ext cx="10080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detaches.</a:t>
            </a:r>
            <a:endParaRPr sz="1800" b="0" i="0" u="none" strike="noStrike" cap="none"/>
          </a:p>
        </p:txBody>
      </p:sp>
      <p:cxnSp>
        <p:nvCxnSpPr>
          <p:cNvPr id="1265" name="Google Shape;1265;p92"/>
          <p:cNvCxnSpPr/>
          <p:nvPr/>
        </p:nvCxnSpPr>
        <p:spPr>
          <a:xfrm>
            <a:off x="1663700" y="1031875"/>
            <a:ext cx="363537" cy="1444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66" name="Google Shape;1266;p92"/>
          <p:cNvCxnSpPr/>
          <p:nvPr/>
        </p:nvCxnSpPr>
        <p:spPr>
          <a:xfrm flipH="1">
            <a:off x="1993900" y="909637"/>
            <a:ext cx="241300" cy="457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67" name="Google Shape;1267;p92"/>
          <p:cNvCxnSpPr/>
          <p:nvPr/>
        </p:nvCxnSpPr>
        <p:spPr>
          <a:xfrm>
            <a:off x="2763837" y="731837"/>
            <a:ext cx="0" cy="1682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68" name="Google Shape;1268;p92"/>
          <p:cNvCxnSpPr/>
          <p:nvPr/>
        </p:nvCxnSpPr>
        <p:spPr>
          <a:xfrm flipH="1">
            <a:off x="3538537" y="912812"/>
            <a:ext cx="203200" cy="288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69" name="Google Shape;1269;p92"/>
          <p:cNvCxnSpPr/>
          <p:nvPr/>
        </p:nvCxnSpPr>
        <p:spPr>
          <a:xfrm>
            <a:off x="3509962" y="1395412"/>
            <a:ext cx="236537" cy="1444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0" name="Google Shape;1270;p92"/>
          <p:cNvCxnSpPr/>
          <p:nvPr/>
        </p:nvCxnSpPr>
        <p:spPr>
          <a:xfrm flipH="1">
            <a:off x="1143000" y="3000375"/>
            <a:ext cx="207962" cy="1349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1" name="Google Shape;1271;p92"/>
          <p:cNvCxnSpPr/>
          <p:nvPr/>
        </p:nvCxnSpPr>
        <p:spPr>
          <a:xfrm>
            <a:off x="2078037" y="2690812"/>
            <a:ext cx="301625" cy="2968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2" name="Google Shape;1272;p92"/>
          <p:cNvCxnSpPr/>
          <p:nvPr/>
        </p:nvCxnSpPr>
        <p:spPr>
          <a:xfrm rot="10800000" flipH="1">
            <a:off x="3225800" y="4303712"/>
            <a:ext cx="131762" cy="2635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3" name="Google Shape;1273;p92"/>
          <p:cNvSpPr/>
          <p:nvPr/>
        </p:nvSpPr>
        <p:spPr>
          <a:xfrm rot="-4560000">
            <a:off x="2183606" y="4067968"/>
            <a:ext cx="114300" cy="665162"/>
          </a:xfrm>
          <a:prstGeom prst="rightBrace">
            <a:avLst>
              <a:gd name="adj1" fmla="val 1202"/>
              <a:gd name="adj2" fmla="val 11006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4" name="Google Shape;1274;p92"/>
          <p:cNvCxnSpPr/>
          <p:nvPr/>
        </p:nvCxnSpPr>
        <p:spPr>
          <a:xfrm>
            <a:off x="2138362" y="4105275"/>
            <a:ext cx="123825" cy="2460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5" name="Google Shape;1275;p92"/>
          <p:cNvSpPr txBox="1"/>
          <p:nvPr/>
        </p:nvSpPr>
        <p:spPr>
          <a:xfrm>
            <a:off x="1719262" y="4341812"/>
            <a:ext cx="122237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76" name="Google Shape;1276;p92"/>
          <p:cNvSpPr txBox="1"/>
          <p:nvPr/>
        </p:nvSpPr>
        <p:spPr>
          <a:xfrm>
            <a:off x="3425825" y="4510087"/>
            <a:ext cx="128587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77" name="Google Shape;1277;p92"/>
          <p:cNvSpPr txBox="1"/>
          <p:nvPr/>
        </p:nvSpPr>
        <p:spPr>
          <a:xfrm>
            <a:off x="4129087" y="4802187"/>
            <a:ext cx="117475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78" name="Google Shape;1278;p92"/>
          <p:cNvSpPr txBox="1"/>
          <p:nvPr/>
        </p:nvSpPr>
        <p:spPr>
          <a:xfrm>
            <a:off x="403225" y="3871912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79" name="Google Shape;1279;p92"/>
          <p:cNvSpPr txBox="1"/>
          <p:nvPr/>
        </p:nvSpPr>
        <p:spPr>
          <a:xfrm>
            <a:off x="1558925" y="5953125"/>
            <a:ext cx="122237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80" name="Google Shape;1280;p92"/>
          <p:cNvSpPr txBox="1"/>
          <p:nvPr/>
        </p:nvSpPr>
        <p:spPr>
          <a:xfrm>
            <a:off x="4078287" y="6249987"/>
            <a:ext cx="128587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81" name="Google Shape;1281;p92"/>
          <p:cNvSpPr txBox="1"/>
          <p:nvPr/>
        </p:nvSpPr>
        <p:spPr>
          <a:xfrm>
            <a:off x="4078287" y="6435725"/>
            <a:ext cx="117475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82" name="Google Shape;1282;p92"/>
          <p:cNvSpPr txBox="1"/>
          <p:nvPr/>
        </p:nvSpPr>
        <p:spPr>
          <a:xfrm>
            <a:off x="336550" y="5481637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283" name="Google Shape;1283;p92"/>
          <p:cNvCxnSpPr/>
          <p:nvPr/>
        </p:nvCxnSpPr>
        <p:spPr>
          <a:xfrm>
            <a:off x="2120900" y="5446712"/>
            <a:ext cx="1219200" cy="131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4" name="Google Shape;1284;p92"/>
          <p:cNvCxnSpPr/>
          <p:nvPr/>
        </p:nvCxnSpPr>
        <p:spPr>
          <a:xfrm flipH="1">
            <a:off x="3149600" y="5951537"/>
            <a:ext cx="677862" cy="393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85" name="Google Shape;1285;p92"/>
          <p:cNvSpPr txBox="1"/>
          <p:nvPr/>
        </p:nvSpPr>
        <p:spPr>
          <a:xfrm>
            <a:off x="5245100" y="1419225"/>
            <a:ext cx="123666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fragment 2</a:t>
            </a:r>
            <a:endParaRPr sz="1800" b="0" i="0" u="none" strike="noStrike" cap="none"/>
          </a:p>
        </p:txBody>
      </p:sp>
      <p:sp>
        <p:nvSpPr>
          <p:cNvPr id="1286" name="Google Shape;1286;p92"/>
          <p:cNvSpPr txBox="1"/>
          <p:nvPr/>
        </p:nvSpPr>
        <p:spPr>
          <a:xfrm>
            <a:off x="5727700" y="1854200"/>
            <a:ext cx="935037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</a:t>
            </a:r>
            <a:endParaRPr sz="1800" b="0" i="0" u="none" strike="noStrike" cap="none"/>
          </a:p>
        </p:txBody>
      </p:sp>
      <p:sp>
        <p:nvSpPr>
          <p:cNvPr id="1287" name="Google Shape;1287;p92"/>
          <p:cNvSpPr txBox="1"/>
          <p:nvPr/>
        </p:nvSpPr>
        <p:spPr>
          <a:xfrm>
            <a:off x="7407275" y="2027237"/>
            <a:ext cx="134620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2.</a:t>
            </a:r>
            <a:endParaRPr sz="1800" b="0" i="0" u="none" strike="noStrike" cap="none"/>
          </a:p>
        </p:txBody>
      </p:sp>
      <p:sp>
        <p:nvSpPr>
          <p:cNvPr id="1288" name="Google Shape;1288;p92"/>
          <p:cNvSpPr txBox="1"/>
          <p:nvPr/>
        </p:nvSpPr>
        <p:spPr>
          <a:xfrm>
            <a:off x="6234112" y="6405562"/>
            <a:ext cx="2592387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direction of replication</a:t>
            </a:r>
            <a:endParaRPr sz="1800" b="0" i="0" u="none" strike="noStrike" cap="none"/>
          </a:p>
        </p:txBody>
      </p:sp>
      <p:sp>
        <p:nvSpPr>
          <p:cNvPr id="1289" name="Google Shape;1289;p92"/>
          <p:cNvSpPr txBox="1"/>
          <p:nvPr/>
        </p:nvSpPr>
        <p:spPr>
          <a:xfrm>
            <a:off x="7459662" y="3421062"/>
            <a:ext cx="1217612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replaces RNA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DNA.</a:t>
            </a:r>
            <a:endParaRPr sz="1800" b="0" i="0" u="none" strike="noStrike" cap="none"/>
          </a:p>
        </p:txBody>
      </p:sp>
      <p:sp>
        <p:nvSpPr>
          <p:cNvPr id="1290" name="Google Shape;1290;p92"/>
          <p:cNvSpPr txBox="1"/>
          <p:nvPr/>
        </p:nvSpPr>
        <p:spPr>
          <a:xfrm>
            <a:off x="5403850" y="4714875"/>
            <a:ext cx="1519237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ligase forms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bonds between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fragments.</a:t>
            </a:r>
            <a:endParaRPr sz="1800" b="0" i="0" u="none" strike="noStrike" cap="none"/>
          </a:p>
        </p:txBody>
      </p:sp>
      <p:sp>
        <p:nvSpPr>
          <p:cNvPr id="1291" name="Google Shape;1291;p92"/>
          <p:cNvSpPr txBox="1"/>
          <p:nvPr/>
        </p:nvSpPr>
        <p:spPr>
          <a:xfrm>
            <a:off x="4983162" y="4981575"/>
            <a:ext cx="122237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92" name="Google Shape;1292;p92"/>
          <p:cNvSpPr txBox="1"/>
          <p:nvPr/>
        </p:nvSpPr>
        <p:spPr>
          <a:xfrm>
            <a:off x="8628062" y="5927725"/>
            <a:ext cx="128587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93" name="Google Shape;1293;p92"/>
          <p:cNvSpPr txBox="1"/>
          <p:nvPr/>
        </p:nvSpPr>
        <p:spPr>
          <a:xfrm>
            <a:off x="8628062" y="6113462"/>
            <a:ext cx="117475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94" name="Google Shape;1294;p92"/>
          <p:cNvSpPr txBox="1"/>
          <p:nvPr/>
        </p:nvSpPr>
        <p:spPr>
          <a:xfrm>
            <a:off x="4819650" y="5186362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95" name="Google Shape;1295;p92"/>
          <p:cNvSpPr txBox="1"/>
          <p:nvPr/>
        </p:nvSpPr>
        <p:spPr>
          <a:xfrm>
            <a:off x="4981575" y="3346450"/>
            <a:ext cx="122237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96" name="Google Shape;1296;p92"/>
          <p:cNvSpPr txBox="1"/>
          <p:nvPr/>
        </p:nvSpPr>
        <p:spPr>
          <a:xfrm>
            <a:off x="8607425" y="4292600"/>
            <a:ext cx="128587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97" name="Google Shape;1297;p92"/>
          <p:cNvSpPr txBox="1"/>
          <p:nvPr/>
        </p:nvSpPr>
        <p:spPr>
          <a:xfrm>
            <a:off x="8607425" y="4478337"/>
            <a:ext cx="117475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298" name="Google Shape;1298;p92"/>
          <p:cNvSpPr txBox="1"/>
          <p:nvPr/>
        </p:nvSpPr>
        <p:spPr>
          <a:xfrm>
            <a:off x="4818062" y="3551237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299" name="Google Shape;1299;p92"/>
          <p:cNvSpPr txBox="1"/>
          <p:nvPr/>
        </p:nvSpPr>
        <p:spPr>
          <a:xfrm>
            <a:off x="4941887" y="1938337"/>
            <a:ext cx="122237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00" name="Google Shape;1300;p92"/>
          <p:cNvSpPr txBox="1"/>
          <p:nvPr/>
        </p:nvSpPr>
        <p:spPr>
          <a:xfrm>
            <a:off x="8610600" y="2855912"/>
            <a:ext cx="128587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301" name="Google Shape;1301;p92"/>
          <p:cNvSpPr txBox="1"/>
          <p:nvPr/>
        </p:nvSpPr>
        <p:spPr>
          <a:xfrm>
            <a:off x="8615362" y="3046412"/>
            <a:ext cx="117475" cy="1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02" name="Google Shape;1302;p92"/>
          <p:cNvSpPr txBox="1"/>
          <p:nvPr/>
        </p:nvSpPr>
        <p:spPr>
          <a:xfrm>
            <a:off x="4821237" y="2114550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303" name="Google Shape;1303;p92"/>
          <p:cNvCxnSpPr/>
          <p:nvPr/>
        </p:nvCxnSpPr>
        <p:spPr>
          <a:xfrm flipH="1">
            <a:off x="5634037" y="2246312"/>
            <a:ext cx="161925" cy="2333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4" name="Google Shape;1304;p92"/>
          <p:cNvCxnSpPr/>
          <p:nvPr/>
        </p:nvCxnSpPr>
        <p:spPr>
          <a:xfrm flipH="1">
            <a:off x="6396037" y="2195512"/>
            <a:ext cx="708025" cy="444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5" name="Google Shape;1305;p92"/>
          <p:cNvCxnSpPr/>
          <p:nvPr/>
        </p:nvCxnSpPr>
        <p:spPr>
          <a:xfrm flipH="1">
            <a:off x="7031037" y="3935412"/>
            <a:ext cx="390525" cy="3270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06" name="Google Shape;1306;p92"/>
          <p:cNvCxnSpPr/>
          <p:nvPr/>
        </p:nvCxnSpPr>
        <p:spPr>
          <a:xfrm flipH="1">
            <a:off x="5421312" y="1804987"/>
            <a:ext cx="225425" cy="3365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7" name="Google Shape;1307;p92"/>
          <p:cNvSpPr/>
          <p:nvPr/>
        </p:nvSpPr>
        <p:spPr>
          <a:xfrm rot="-3360000">
            <a:off x="5345112" y="1851025"/>
            <a:ext cx="88900" cy="631825"/>
          </a:xfrm>
          <a:prstGeom prst="rightBrace">
            <a:avLst>
              <a:gd name="adj1" fmla="val 1090"/>
              <a:gd name="adj2" fmla="val 11158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8" name="Google Shape;1308;p92"/>
          <p:cNvCxnSpPr/>
          <p:nvPr/>
        </p:nvCxnSpPr>
        <p:spPr>
          <a:xfrm>
            <a:off x="6230937" y="5303837"/>
            <a:ext cx="1101725" cy="6350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309" name="Google Shape;1309;p92"/>
          <p:cNvGrpSpPr/>
          <p:nvPr/>
        </p:nvGrpSpPr>
        <p:grpSpPr>
          <a:xfrm>
            <a:off x="1233487" y="2301875"/>
            <a:ext cx="211137" cy="203200"/>
            <a:chOff x="1233487" y="2235200"/>
            <a:chExt cx="211137" cy="203200"/>
          </a:xfrm>
        </p:grpSpPr>
        <p:sp>
          <p:nvSpPr>
            <p:cNvPr id="1310" name="Google Shape;1310;p92"/>
            <p:cNvSpPr/>
            <p:nvPr/>
          </p:nvSpPr>
          <p:spPr>
            <a:xfrm>
              <a:off x="1233487" y="2235200"/>
              <a:ext cx="211137" cy="2032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2"/>
            <p:cNvSpPr txBox="1"/>
            <p:nvPr/>
          </p:nvSpPr>
          <p:spPr>
            <a:xfrm>
              <a:off x="1295400" y="2255837"/>
              <a:ext cx="96837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1312" name="Google Shape;1312;p92"/>
          <p:cNvGrpSpPr/>
          <p:nvPr/>
        </p:nvGrpSpPr>
        <p:grpSpPr>
          <a:xfrm>
            <a:off x="2808287" y="3686175"/>
            <a:ext cx="211137" cy="203200"/>
            <a:chOff x="1233487" y="2235200"/>
            <a:chExt cx="211137" cy="203200"/>
          </a:xfrm>
        </p:grpSpPr>
        <p:sp>
          <p:nvSpPr>
            <p:cNvPr id="1313" name="Google Shape;1313;p92"/>
            <p:cNvSpPr/>
            <p:nvPr/>
          </p:nvSpPr>
          <p:spPr>
            <a:xfrm>
              <a:off x="1233487" y="2235200"/>
              <a:ext cx="211137" cy="2032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2"/>
            <p:cNvSpPr txBox="1"/>
            <p:nvPr/>
          </p:nvSpPr>
          <p:spPr>
            <a:xfrm>
              <a:off x="1295400" y="2255837"/>
              <a:ext cx="96837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1315" name="Google Shape;1315;p92"/>
          <p:cNvGrpSpPr/>
          <p:nvPr/>
        </p:nvGrpSpPr>
        <p:grpSpPr>
          <a:xfrm>
            <a:off x="798512" y="5335587"/>
            <a:ext cx="211137" cy="203200"/>
            <a:chOff x="1233487" y="2235200"/>
            <a:chExt cx="211137" cy="203200"/>
          </a:xfrm>
        </p:grpSpPr>
        <p:sp>
          <p:nvSpPr>
            <p:cNvPr id="1316" name="Google Shape;1316;p92"/>
            <p:cNvSpPr/>
            <p:nvPr/>
          </p:nvSpPr>
          <p:spPr>
            <a:xfrm>
              <a:off x="1233487" y="2235200"/>
              <a:ext cx="211137" cy="2032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2"/>
            <p:cNvSpPr txBox="1"/>
            <p:nvPr/>
          </p:nvSpPr>
          <p:spPr>
            <a:xfrm>
              <a:off x="1295400" y="2255837"/>
              <a:ext cx="96837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  <p:grpSp>
        <p:nvGrpSpPr>
          <p:cNvPr id="1318" name="Google Shape;1318;p92"/>
          <p:cNvGrpSpPr/>
          <p:nvPr/>
        </p:nvGrpSpPr>
        <p:grpSpPr>
          <a:xfrm>
            <a:off x="7134225" y="2022475"/>
            <a:ext cx="211137" cy="203200"/>
            <a:chOff x="1233487" y="2235200"/>
            <a:chExt cx="211137" cy="203200"/>
          </a:xfrm>
        </p:grpSpPr>
        <p:sp>
          <p:nvSpPr>
            <p:cNvPr id="1319" name="Google Shape;1319;p92"/>
            <p:cNvSpPr/>
            <p:nvPr/>
          </p:nvSpPr>
          <p:spPr>
            <a:xfrm>
              <a:off x="1233487" y="2235200"/>
              <a:ext cx="211137" cy="2032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2"/>
            <p:cNvSpPr txBox="1"/>
            <p:nvPr/>
          </p:nvSpPr>
          <p:spPr>
            <a:xfrm>
              <a:off x="1295400" y="2255837"/>
              <a:ext cx="96837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  <p:grpSp>
        <p:nvGrpSpPr>
          <p:cNvPr id="1321" name="Google Shape;1321;p92"/>
          <p:cNvGrpSpPr/>
          <p:nvPr/>
        </p:nvGrpSpPr>
        <p:grpSpPr>
          <a:xfrm>
            <a:off x="7191375" y="3419475"/>
            <a:ext cx="211137" cy="203200"/>
            <a:chOff x="1233487" y="2235200"/>
            <a:chExt cx="211137" cy="203200"/>
          </a:xfrm>
        </p:grpSpPr>
        <p:sp>
          <p:nvSpPr>
            <p:cNvPr id="1322" name="Google Shape;1322;p92"/>
            <p:cNvSpPr/>
            <p:nvPr/>
          </p:nvSpPr>
          <p:spPr>
            <a:xfrm>
              <a:off x="1233487" y="2235200"/>
              <a:ext cx="211137" cy="2032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2"/>
            <p:cNvSpPr txBox="1"/>
            <p:nvPr/>
          </p:nvSpPr>
          <p:spPr>
            <a:xfrm>
              <a:off x="1295400" y="2255837"/>
              <a:ext cx="96837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800" b="0" i="0" u="none" strike="noStrike" cap="none"/>
            </a:p>
          </p:txBody>
        </p:sp>
      </p:grpSp>
      <p:grpSp>
        <p:nvGrpSpPr>
          <p:cNvPr id="1324" name="Google Shape;1324;p92"/>
          <p:cNvGrpSpPr/>
          <p:nvPr/>
        </p:nvGrpSpPr>
        <p:grpSpPr>
          <a:xfrm>
            <a:off x="5130800" y="4702175"/>
            <a:ext cx="211137" cy="203200"/>
            <a:chOff x="1233487" y="2235200"/>
            <a:chExt cx="211137" cy="203200"/>
          </a:xfrm>
        </p:grpSpPr>
        <p:sp>
          <p:nvSpPr>
            <p:cNvPr id="1325" name="Google Shape;1325;p92"/>
            <p:cNvSpPr/>
            <p:nvPr/>
          </p:nvSpPr>
          <p:spPr>
            <a:xfrm>
              <a:off x="1233487" y="2235200"/>
              <a:ext cx="211137" cy="20320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2"/>
            <p:cNvSpPr txBox="1"/>
            <p:nvPr/>
          </p:nvSpPr>
          <p:spPr>
            <a:xfrm>
              <a:off x="1295400" y="2255837"/>
              <a:ext cx="96837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775" y="1593850"/>
            <a:ext cx="6140450" cy="35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9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13.16a</a:t>
            </a:r>
            <a:endParaRPr sz="1800" b="0" i="0" u="none" strike="noStrike" cap="none"/>
          </a:p>
        </p:txBody>
      </p:sp>
      <p:sp>
        <p:nvSpPr>
          <p:cNvPr id="1334" name="Google Shape;1334;p93"/>
          <p:cNvSpPr txBox="1"/>
          <p:nvPr/>
        </p:nvSpPr>
        <p:spPr>
          <a:xfrm>
            <a:off x="4422775" y="2143125"/>
            <a:ext cx="29591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sp>
        <p:nvSpPr>
          <p:cNvPr id="1335" name="Google Shape;1335;p93"/>
          <p:cNvSpPr txBox="1"/>
          <p:nvPr/>
        </p:nvSpPr>
        <p:spPr>
          <a:xfrm>
            <a:off x="2997200" y="2112962"/>
            <a:ext cx="1179512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336" name="Google Shape;1336;p93"/>
          <p:cNvSpPr txBox="1"/>
          <p:nvPr/>
        </p:nvSpPr>
        <p:spPr>
          <a:xfrm>
            <a:off x="6284912" y="2557462"/>
            <a:ext cx="127635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337" name="Google Shape;1337;p93"/>
          <p:cNvSpPr txBox="1"/>
          <p:nvPr/>
        </p:nvSpPr>
        <p:spPr>
          <a:xfrm>
            <a:off x="3235325" y="4249737"/>
            <a:ext cx="2573337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directions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replication</a:t>
            </a:r>
            <a:endParaRPr sz="1800" b="0" i="0" u="none" strike="noStrike" cap="none"/>
          </a:p>
        </p:txBody>
      </p:sp>
      <p:sp>
        <p:nvSpPr>
          <p:cNvPr id="1338" name="Google Shape;1338;p93"/>
          <p:cNvSpPr txBox="1"/>
          <p:nvPr/>
        </p:nvSpPr>
        <p:spPr>
          <a:xfrm>
            <a:off x="1676400" y="2497137"/>
            <a:ext cx="1177925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339" name="Google Shape;1339;p93"/>
          <p:cNvSpPr txBox="1"/>
          <p:nvPr/>
        </p:nvSpPr>
        <p:spPr>
          <a:xfrm>
            <a:off x="6288087" y="3735387"/>
            <a:ext cx="1131887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340" name="Google Shape;1340;p93"/>
          <p:cNvSpPr txBox="1"/>
          <p:nvPr/>
        </p:nvSpPr>
        <p:spPr>
          <a:xfrm>
            <a:off x="3897312" y="1719262"/>
            <a:ext cx="139541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</a:t>
            </a:r>
            <a:endParaRPr sz="1800" b="0" i="0" u="none" strike="noStrike" cap="none"/>
          </a:p>
        </p:txBody>
      </p:sp>
      <p:cxnSp>
        <p:nvCxnSpPr>
          <p:cNvPr id="1341" name="Google Shape;1341;p93"/>
          <p:cNvCxnSpPr/>
          <p:nvPr/>
        </p:nvCxnSpPr>
        <p:spPr>
          <a:xfrm>
            <a:off x="2676525" y="2987675"/>
            <a:ext cx="600075" cy="258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42" name="Google Shape;1342;p93"/>
          <p:cNvCxnSpPr/>
          <p:nvPr/>
        </p:nvCxnSpPr>
        <p:spPr>
          <a:xfrm flipH="1">
            <a:off x="3224212" y="2790825"/>
            <a:ext cx="412750" cy="7715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43" name="Google Shape;1343;p93"/>
          <p:cNvCxnSpPr/>
          <p:nvPr/>
        </p:nvCxnSpPr>
        <p:spPr>
          <a:xfrm>
            <a:off x="4545012" y="2492375"/>
            <a:ext cx="0" cy="2794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44" name="Google Shape;1344;p93"/>
          <p:cNvCxnSpPr/>
          <p:nvPr/>
        </p:nvCxnSpPr>
        <p:spPr>
          <a:xfrm rot="10800000" flipH="1">
            <a:off x="5868987" y="2790825"/>
            <a:ext cx="344487" cy="4953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45" name="Google Shape;1345;p93"/>
          <p:cNvCxnSpPr/>
          <p:nvPr/>
        </p:nvCxnSpPr>
        <p:spPr>
          <a:xfrm>
            <a:off x="5819775" y="3609975"/>
            <a:ext cx="407987" cy="2555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Google Shape;135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862" y="547687"/>
            <a:ext cx="5756275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94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13.16b-1</a:t>
            </a:r>
            <a:endParaRPr sz="1800" b="0" i="0" u="none" strike="noStrike" cap="none"/>
          </a:p>
        </p:txBody>
      </p:sp>
      <p:sp>
        <p:nvSpPr>
          <p:cNvPr id="1353" name="Google Shape;1353;p94"/>
          <p:cNvSpPr txBox="1"/>
          <p:nvPr/>
        </p:nvSpPr>
        <p:spPr>
          <a:xfrm>
            <a:off x="3516312" y="1314450"/>
            <a:ext cx="169862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54" name="Google Shape;1354;p94"/>
          <p:cNvSpPr txBox="1"/>
          <p:nvPr/>
        </p:nvSpPr>
        <p:spPr>
          <a:xfrm>
            <a:off x="4651375" y="1435100"/>
            <a:ext cx="179387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355" name="Google Shape;1355;p94"/>
          <p:cNvSpPr txBox="1"/>
          <p:nvPr/>
        </p:nvSpPr>
        <p:spPr>
          <a:xfrm>
            <a:off x="6611937" y="1911350"/>
            <a:ext cx="160337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56" name="Google Shape;1356;p94"/>
          <p:cNvSpPr txBox="1"/>
          <p:nvPr/>
        </p:nvSpPr>
        <p:spPr>
          <a:xfrm>
            <a:off x="1819275" y="701675"/>
            <a:ext cx="157162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357" name="Google Shape;1357;p94"/>
          <p:cNvSpPr txBox="1"/>
          <p:nvPr/>
        </p:nvSpPr>
        <p:spPr>
          <a:xfrm>
            <a:off x="3244850" y="585787"/>
            <a:ext cx="16684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 makes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primer.</a:t>
            </a:r>
            <a:endParaRPr sz="1800" b="0" i="0" u="none" strike="noStrike" cap="none"/>
          </a:p>
        </p:txBody>
      </p:sp>
      <p:sp>
        <p:nvSpPr>
          <p:cNvPr id="1358" name="Google Shape;1358;p94"/>
          <p:cNvSpPr txBox="1"/>
          <p:nvPr/>
        </p:nvSpPr>
        <p:spPr>
          <a:xfrm>
            <a:off x="1746250" y="1535112"/>
            <a:ext cx="103981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cxnSp>
        <p:nvCxnSpPr>
          <p:cNvPr id="1359" name="Google Shape;1359;p94"/>
          <p:cNvCxnSpPr/>
          <p:nvPr/>
        </p:nvCxnSpPr>
        <p:spPr>
          <a:xfrm flipH="1">
            <a:off x="2779712" y="1489075"/>
            <a:ext cx="254000" cy="180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60" name="Google Shape;1360;p94"/>
          <p:cNvCxnSpPr/>
          <p:nvPr/>
        </p:nvCxnSpPr>
        <p:spPr>
          <a:xfrm>
            <a:off x="3990975" y="1090612"/>
            <a:ext cx="368300" cy="376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361" name="Google Shape;1361;p94"/>
          <p:cNvGrpSpPr/>
          <p:nvPr/>
        </p:nvGrpSpPr>
        <p:grpSpPr>
          <a:xfrm>
            <a:off x="2892425" y="590550"/>
            <a:ext cx="273050" cy="273050"/>
            <a:chOff x="2892425" y="590550"/>
            <a:chExt cx="273050" cy="273050"/>
          </a:xfrm>
        </p:grpSpPr>
        <p:sp>
          <p:nvSpPr>
            <p:cNvPr id="1362" name="Google Shape;1362;p94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4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862" y="547687"/>
            <a:ext cx="5756275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95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13.16b-2</a:t>
            </a:r>
            <a:endParaRPr sz="1800" b="0" i="0" u="none" strike="noStrike" cap="none"/>
          </a:p>
        </p:txBody>
      </p:sp>
      <p:sp>
        <p:nvSpPr>
          <p:cNvPr id="1371" name="Google Shape;1371;p95"/>
          <p:cNvSpPr txBox="1"/>
          <p:nvPr/>
        </p:nvSpPr>
        <p:spPr>
          <a:xfrm>
            <a:off x="3516312" y="1314450"/>
            <a:ext cx="169862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72" name="Google Shape;1372;p95"/>
          <p:cNvSpPr txBox="1"/>
          <p:nvPr/>
        </p:nvSpPr>
        <p:spPr>
          <a:xfrm>
            <a:off x="4651375" y="1435100"/>
            <a:ext cx="179387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373" name="Google Shape;1373;p95"/>
          <p:cNvSpPr txBox="1"/>
          <p:nvPr/>
        </p:nvSpPr>
        <p:spPr>
          <a:xfrm>
            <a:off x="6611937" y="1911350"/>
            <a:ext cx="160337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74" name="Google Shape;1374;p95"/>
          <p:cNvSpPr txBox="1"/>
          <p:nvPr/>
        </p:nvSpPr>
        <p:spPr>
          <a:xfrm>
            <a:off x="1819275" y="701675"/>
            <a:ext cx="157162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375" name="Google Shape;1375;p95"/>
          <p:cNvSpPr txBox="1"/>
          <p:nvPr/>
        </p:nvSpPr>
        <p:spPr>
          <a:xfrm>
            <a:off x="3244850" y="585787"/>
            <a:ext cx="16684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 makes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primer.</a:t>
            </a:r>
            <a:endParaRPr sz="1800" b="0" i="0" u="none" strike="noStrike" cap="none"/>
          </a:p>
        </p:txBody>
      </p:sp>
      <p:sp>
        <p:nvSpPr>
          <p:cNvPr id="1376" name="Google Shape;1376;p95"/>
          <p:cNvSpPr txBox="1"/>
          <p:nvPr/>
        </p:nvSpPr>
        <p:spPr>
          <a:xfrm>
            <a:off x="2544762" y="2405062"/>
            <a:ext cx="15541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</a:t>
            </a:r>
            <a:endParaRPr sz="1800" b="0" i="0" u="none" strike="noStrike" cap="none"/>
          </a:p>
          <a:p>
            <a:pPr marL="363537" marR="0" lvl="0" indent="-363537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fragment 1</a:t>
            </a:r>
            <a:endParaRPr sz="1800" b="0" i="0" u="none" strike="noStrike" cap="none"/>
          </a:p>
        </p:txBody>
      </p:sp>
      <p:sp>
        <p:nvSpPr>
          <p:cNvPr id="1377" name="Google Shape;1377;p95"/>
          <p:cNvSpPr txBox="1"/>
          <p:nvPr/>
        </p:nvSpPr>
        <p:spPr>
          <a:xfrm>
            <a:off x="1746250" y="1535112"/>
            <a:ext cx="103981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378" name="Google Shape;1378;p95"/>
          <p:cNvSpPr txBox="1"/>
          <p:nvPr/>
        </p:nvSpPr>
        <p:spPr>
          <a:xfrm>
            <a:off x="5275262" y="2387600"/>
            <a:ext cx="16891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1.</a:t>
            </a:r>
            <a:endParaRPr sz="1800" b="0" i="0" u="none" strike="noStrike" cap="none"/>
          </a:p>
        </p:txBody>
      </p:sp>
      <p:cxnSp>
        <p:nvCxnSpPr>
          <p:cNvPr id="1379" name="Google Shape;1379;p95"/>
          <p:cNvCxnSpPr/>
          <p:nvPr/>
        </p:nvCxnSpPr>
        <p:spPr>
          <a:xfrm flipH="1">
            <a:off x="2779712" y="1489075"/>
            <a:ext cx="254000" cy="180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80" name="Google Shape;1380;p95"/>
          <p:cNvCxnSpPr/>
          <p:nvPr/>
        </p:nvCxnSpPr>
        <p:spPr>
          <a:xfrm>
            <a:off x="3990975" y="1090612"/>
            <a:ext cx="368300" cy="376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81" name="Google Shape;1381;p95"/>
          <p:cNvCxnSpPr/>
          <p:nvPr/>
        </p:nvCxnSpPr>
        <p:spPr>
          <a:xfrm rot="10800000" flipH="1">
            <a:off x="5456237" y="3186112"/>
            <a:ext cx="152400" cy="3095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82" name="Google Shape;1382;p95"/>
          <p:cNvSpPr/>
          <p:nvPr/>
        </p:nvSpPr>
        <p:spPr>
          <a:xfrm rot="-4560000">
            <a:off x="4130675" y="2867025"/>
            <a:ext cx="114300" cy="835025"/>
          </a:xfrm>
          <a:prstGeom prst="rightBrace">
            <a:avLst>
              <a:gd name="adj1" fmla="val 1202"/>
              <a:gd name="adj2" fmla="val 11006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3" name="Google Shape;1383;p95"/>
          <p:cNvCxnSpPr/>
          <p:nvPr/>
        </p:nvCxnSpPr>
        <p:spPr>
          <a:xfrm>
            <a:off x="4040187" y="2911475"/>
            <a:ext cx="169862" cy="3222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84" name="Google Shape;1384;p95"/>
          <p:cNvSpPr txBox="1"/>
          <p:nvPr/>
        </p:nvSpPr>
        <p:spPr>
          <a:xfrm>
            <a:off x="3517900" y="3213100"/>
            <a:ext cx="1905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85" name="Google Shape;1385;p95"/>
          <p:cNvSpPr txBox="1"/>
          <p:nvPr/>
        </p:nvSpPr>
        <p:spPr>
          <a:xfrm>
            <a:off x="5705475" y="3427412"/>
            <a:ext cx="1778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386" name="Google Shape;1386;p95"/>
          <p:cNvSpPr txBox="1"/>
          <p:nvPr/>
        </p:nvSpPr>
        <p:spPr>
          <a:xfrm>
            <a:off x="6613525" y="3811587"/>
            <a:ext cx="1682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387" name="Google Shape;1387;p95"/>
          <p:cNvSpPr txBox="1"/>
          <p:nvPr/>
        </p:nvSpPr>
        <p:spPr>
          <a:xfrm>
            <a:off x="1816100" y="2603500"/>
            <a:ext cx="1936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grpSp>
        <p:nvGrpSpPr>
          <p:cNvPr id="1388" name="Google Shape;1388;p95"/>
          <p:cNvGrpSpPr/>
          <p:nvPr/>
        </p:nvGrpSpPr>
        <p:grpSpPr>
          <a:xfrm>
            <a:off x="2892425" y="590550"/>
            <a:ext cx="273050" cy="273050"/>
            <a:chOff x="2892425" y="590550"/>
            <a:chExt cx="273050" cy="273050"/>
          </a:xfrm>
        </p:grpSpPr>
        <p:sp>
          <p:nvSpPr>
            <p:cNvPr id="1389" name="Google Shape;1389;p95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5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1391" name="Google Shape;1391;p95"/>
          <p:cNvGrpSpPr/>
          <p:nvPr/>
        </p:nvGrpSpPr>
        <p:grpSpPr>
          <a:xfrm>
            <a:off x="4921250" y="2371725"/>
            <a:ext cx="273050" cy="273050"/>
            <a:chOff x="2892425" y="590550"/>
            <a:chExt cx="273050" cy="273050"/>
          </a:xfrm>
        </p:grpSpPr>
        <p:sp>
          <p:nvSpPr>
            <p:cNvPr id="1392" name="Google Shape;1392;p95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5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/>
        </p:nvSpPr>
        <p:spPr>
          <a:xfrm>
            <a:off x="80962" y="163512"/>
            <a:ext cx="8980487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That DNA Can Transform Bacteria</a:t>
            </a:r>
            <a:endParaRPr sz="1800" b="0" i="0" u="none" strike="noStrike" cap="none"/>
          </a:p>
        </p:txBody>
      </p:sp>
      <p:sp>
        <p:nvSpPr>
          <p:cNvPr id="143" name="Google Shape;143;p31"/>
          <p:cNvSpPr txBox="1"/>
          <p:nvPr/>
        </p:nvSpPr>
        <p:spPr>
          <a:xfrm>
            <a:off x="63500" y="1257300"/>
            <a:ext cx="8801100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discovery of the genetic role of DNA began with research by Frederick Griffith in 1928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Griffith worked with two strains of a bacterium, one pathogenic and one harmless</a:t>
            </a:r>
            <a:endParaRPr sz="1800" b="0" i="0" u="none" strike="noStrike" cap="none"/>
          </a:p>
        </p:txBody>
      </p:sp>
      <p:cxnSp>
        <p:nvCxnSpPr>
          <p:cNvPr id="144" name="Google Shape;144;p31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" name="Google Shape;145;p3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399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862" y="547687"/>
            <a:ext cx="5756275" cy="559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96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13.16b-3</a:t>
            </a:r>
            <a:endParaRPr sz="1800" b="0" i="0" u="none" strike="noStrike" cap="none"/>
          </a:p>
        </p:txBody>
      </p:sp>
      <p:sp>
        <p:nvSpPr>
          <p:cNvPr id="1401" name="Google Shape;1401;p96"/>
          <p:cNvSpPr txBox="1"/>
          <p:nvPr/>
        </p:nvSpPr>
        <p:spPr>
          <a:xfrm>
            <a:off x="3516312" y="1314450"/>
            <a:ext cx="169862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02" name="Google Shape;1402;p96"/>
          <p:cNvSpPr txBox="1"/>
          <p:nvPr/>
        </p:nvSpPr>
        <p:spPr>
          <a:xfrm>
            <a:off x="4651375" y="1435100"/>
            <a:ext cx="179387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03" name="Google Shape;1403;p96"/>
          <p:cNvSpPr txBox="1"/>
          <p:nvPr/>
        </p:nvSpPr>
        <p:spPr>
          <a:xfrm>
            <a:off x="6611937" y="1911350"/>
            <a:ext cx="160337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04" name="Google Shape;1404;p96"/>
          <p:cNvSpPr txBox="1"/>
          <p:nvPr/>
        </p:nvSpPr>
        <p:spPr>
          <a:xfrm>
            <a:off x="1819275" y="701675"/>
            <a:ext cx="157162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05" name="Google Shape;1405;p96"/>
          <p:cNvSpPr txBox="1"/>
          <p:nvPr/>
        </p:nvSpPr>
        <p:spPr>
          <a:xfrm>
            <a:off x="3244850" y="585787"/>
            <a:ext cx="16684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 makes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primer.</a:t>
            </a:r>
            <a:endParaRPr sz="1800" b="0" i="0" u="none" strike="noStrike" cap="none"/>
          </a:p>
        </p:txBody>
      </p:sp>
      <p:sp>
        <p:nvSpPr>
          <p:cNvPr id="1406" name="Google Shape;1406;p96"/>
          <p:cNvSpPr txBox="1"/>
          <p:nvPr/>
        </p:nvSpPr>
        <p:spPr>
          <a:xfrm>
            <a:off x="2544762" y="2405062"/>
            <a:ext cx="15541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</a:t>
            </a:r>
            <a:endParaRPr sz="1800" b="0" i="0" u="none" strike="noStrike" cap="none"/>
          </a:p>
          <a:p>
            <a:pPr marL="363537" marR="0" lvl="0" indent="-363537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fragment 1</a:t>
            </a:r>
            <a:endParaRPr sz="1800" b="0" i="0" u="none" strike="noStrike" cap="none"/>
          </a:p>
        </p:txBody>
      </p:sp>
      <p:sp>
        <p:nvSpPr>
          <p:cNvPr id="1407" name="Google Shape;1407;p96"/>
          <p:cNvSpPr txBox="1"/>
          <p:nvPr/>
        </p:nvSpPr>
        <p:spPr>
          <a:xfrm>
            <a:off x="1746250" y="1535112"/>
            <a:ext cx="103981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08" name="Google Shape;1408;p96"/>
          <p:cNvSpPr txBox="1"/>
          <p:nvPr/>
        </p:nvSpPr>
        <p:spPr>
          <a:xfrm>
            <a:off x="6269037" y="4883150"/>
            <a:ext cx="1168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1</a:t>
            </a:r>
            <a:endParaRPr sz="1800" b="0" i="0" u="none" strike="noStrike" cap="none"/>
          </a:p>
        </p:txBody>
      </p:sp>
      <p:sp>
        <p:nvSpPr>
          <p:cNvPr id="1409" name="Google Shape;1409;p96"/>
          <p:cNvSpPr txBox="1"/>
          <p:nvPr/>
        </p:nvSpPr>
        <p:spPr>
          <a:xfrm>
            <a:off x="5275262" y="2387600"/>
            <a:ext cx="16891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1.</a:t>
            </a:r>
            <a:endParaRPr sz="1800" b="0" i="0" u="none" strike="noStrike" cap="none"/>
          </a:p>
        </p:txBody>
      </p:sp>
      <p:sp>
        <p:nvSpPr>
          <p:cNvPr id="1410" name="Google Shape;1410;p96"/>
          <p:cNvSpPr txBox="1"/>
          <p:nvPr/>
        </p:nvSpPr>
        <p:spPr>
          <a:xfrm>
            <a:off x="2711450" y="4487862"/>
            <a:ext cx="12747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detaches.</a:t>
            </a:r>
            <a:endParaRPr sz="1800" b="0" i="0" u="none" strike="noStrike" cap="none"/>
          </a:p>
        </p:txBody>
      </p:sp>
      <p:cxnSp>
        <p:nvCxnSpPr>
          <p:cNvPr id="1411" name="Google Shape;1411;p96"/>
          <p:cNvCxnSpPr/>
          <p:nvPr/>
        </p:nvCxnSpPr>
        <p:spPr>
          <a:xfrm flipH="1">
            <a:off x="2779712" y="1489075"/>
            <a:ext cx="254000" cy="180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12" name="Google Shape;1412;p96"/>
          <p:cNvCxnSpPr/>
          <p:nvPr/>
        </p:nvCxnSpPr>
        <p:spPr>
          <a:xfrm>
            <a:off x="3990975" y="1090612"/>
            <a:ext cx="368300" cy="376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13" name="Google Shape;1413;p96"/>
          <p:cNvCxnSpPr/>
          <p:nvPr/>
        </p:nvCxnSpPr>
        <p:spPr>
          <a:xfrm rot="10800000" flipH="1">
            <a:off x="5456237" y="3186112"/>
            <a:ext cx="152400" cy="3095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14" name="Google Shape;1414;p96"/>
          <p:cNvSpPr/>
          <p:nvPr/>
        </p:nvSpPr>
        <p:spPr>
          <a:xfrm rot="-4560000">
            <a:off x="4130675" y="2867025"/>
            <a:ext cx="114300" cy="835025"/>
          </a:xfrm>
          <a:prstGeom prst="rightBrace">
            <a:avLst>
              <a:gd name="adj1" fmla="val 1202"/>
              <a:gd name="adj2" fmla="val 11006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5" name="Google Shape;1415;p96"/>
          <p:cNvCxnSpPr/>
          <p:nvPr/>
        </p:nvCxnSpPr>
        <p:spPr>
          <a:xfrm>
            <a:off x="4040187" y="2911475"/>
            <a:ext cx="169862" cy="3222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16" name="Google Shape;1416;p96"/>
          <p:cNvSpPr txBox="1"/>
          <p:nvPr/>
        </p:nvSpPr>
        <p:spPr>
          <a:xfrm>
            <a:off x="3517900" y="3213100"/>
            <a:ext cx="1905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17" name="Google Shape;1417;p96"/>
          <p:cNvSpPr txBox="1"/>
          <p:nvPr/>
        </p:nvSpPr>
        <p:spPr>
          <a:xfrm>
            <a:off x="5705475" y="3427412"/>
            <a:ext cx="1778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18" name="Google Shape;1418;p96"/>
          <p:cNvSpPr txBox="1"/>
          <p:nvPr/>
        </p:nvSpPr>
        <p:spPr>
          <a:xfrm>
            <a:off x="6613525" y="3811587"/>
            <a:ext cx="1682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19" name="Google Shape;1419;p96"/>
          <p:cNvSpPr txBox="1"/>
          <p:nvPr/>
        </p:nvSpPr>
        <p:spPr>
          <a:xfrm>
            <a:off x="1816100" y="2603500"/>
            <a:ext cx="19367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20" name="Google Shape;1420;p96"/>
          <p:cNvSpPr txBox="1"/>
          <p:nvPr/>
        </p:nvSpPr>
        <p:spPr>
          <a:xfrm>
            <a:off x="3309937" y="5281612"/>
            <a:ext cx="161925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21" name="Google Shape;1421;p96"/>
          <p:cNvSpPr txBox="1"/>
          <p:nvPr/>
        </p:nvSpPr>
        <p:spPr>
          <a:xfrm>
            <a:off x="6550025" y="5659437"/>
            <a:ext cx="169862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22" name="Google Shape;1422;p96"/>
          <p:cNvSpPr txBox="1"/>
          <p:nvPr/>
        </p:nvSpPr>
        <p:spPr>
          <a:xfrm>
            <a:off x="6545262" y="5902325"/>
            <a:ext cx="155575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23" name="Google Shape;1423;p96"/>
          <p:cNvSpPr txBox="1"/>
          <p:nvPr/>
        </p:nvSpPr>
        <p:spPr>
          <a:xfrm>
            <a:off x="1733550" y="4678362"/>
            <a:ext cx="18573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424" name="Google Shape;1424;p96"/>
          <p:cNvCxnSpPr/>
          <p:nvPr/>
        </p:nvCxnSpPr>
        <p:spPr>
          <a:xfrm>
            <a:off x="4046537" y="4638675"/>
            <a:ext cx="1549400" cy="165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5" name="Google Shape;1425;p96"/>
          <p:cNvCxnSpPr/>
          <p:nvPr/>
        </p:nvCxnSpPr>
        <p:spPr>
          <a:xfrm flipH="1">
            <a:off x="5362575" y="5291137"/>
            <a:ext cx="855662" cy="4873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426" name="Google Shape;1426;p96"/>
          <p:cNvGrpSpPr/>
          <p:nvPr/>
        </p:nvGrpSpPr>
        <p:grpSpPr>
          <a:xfrm>
            <a:off x="2892425" y="590550"/>
            <a:ext cx="273050" cy="273050"/>
            <a:chOff x="2892425" y="590550"/>
            <a:chExt cx="273050" cy="273050"/>
          </a:xfrm>
        </p:grpSpPr>
        <p:sp>
          <p:nvSpPr>
            <p:cNvPr id="1427" name="Google Shape;1427;p96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6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 b="0" i="0" u="none" strike="noStrike" cap="none"/>
            </a:p>
          </p:txBody>
        </p:sp>
      </p:grpSp>
      <p:grpSp>
        <p:nvGrpSpPr>
          <p:cNvPr id="1429" name="Google Shape;1429;p96"/>
          <p:cNvGrpSpPr/>
          <p:nvPr/>
        </p:nvGrpSpPr>
        <p:grpSpPr>
          <a:xfrm>
            <a:off x="4921250" y="2371725"/>
            <a:ext cx="273050" cy="273050"/>
            <a:chOff x="2892425" y="590550"/>
            <a:chExt cx="273050" cy="273050"/>
          </a:xfrm>
        </p:grpSpPr>
        <p:sp>
          <p:nvSpPr>
            <p:cNvPr id="1430" name="Google Shape;1430;p96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6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 b="0" i="0" u="none" strike="noStrike" cap="none"/>
            </a:p>
          </p:txBody>
        </p:sp>
      </p:grpSp>
      <p:grpSp>
        <p:nvGrpSpPr>
          <p:cNvPr id="1432" name="Google Shape;1432;p96"/>
          <p:cNvGrpSpPr/>
          <p:nvPr/>
        </p:nvGrpSpPr>
        <p:grpSpPr>
          <a:xfrm>
            <a:off x="2333625" y="4495800"/>
            <a:ext cx="273050" cy="273050"/>
            <a:chOff x="2892425" y="590550"/>
            <a:chExt cx="273050" cy="273050"/>
          </a:xfrm>
        </p:grpSpPr>
        <p:sp>
          <p:nvSpPr>
            <p:cNvPr id="1433" name="Google Shape;1433;p96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6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25" y="136525"/>
            <a:ext cx="5213350" cy="6348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97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13.16c-1</a:t>
            </a:r>
            <a:endParaRPr sz="1800" b="0" i="0" u="none" strike="noStrike" cap="none"/>
          </a:p>
        </p:txBody>
      </p:sp>
      <p:sp>
        <p:nvSpPr>
          <p:cNvPr id="1442" name="Google Shape;1442;p97"/>
          <p:cNvSpPr txBox="1"/>
          <p:nvPr/>
        </p:nvSpPr>
        <p:spPr>
          <a:xfrm>
            <a:off x="2555875" y="144462"/>
            <a:ext cx="289083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 for fragment 2</a:t>
            </a:r>
            <a:endParaRPr sz="1800" b="0" i="0" u="none" strike="noStrike" cap="none"/>
          </a:p>
        </p:txBody>
      </p:sp>
      <p:sp>
        <p:nvSpPr>
          <p:cNvPr id="1443" name="Google Shape;1443;p97"/>
          <p:cNvSpPr txBox="1"/>
          <p:nvPr/>
        </p:nvSpPr>
        <p:spPr>
          <a:xfrm>
            <a:off x="3184525" y="481012"/>
            <a:ext cx="1176337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</a:t>
            </a:r>
            <a:endParaRPr sz="1800" b="0" i="0" u="none" strike="noStrike" cap="none"/>
          </a:p>
        </p:txBody>
      </p:sp>
      <p:sp>
        <p:nvSpPr>
          <p:cNvPr id="1444" name="Google Shape;1444;p97"/>
          <p:cNvSpPr txBox="1"/>
          <p:nvPr/>
        </p:nvSpPr>
        <p:spPr>
          <a:xfrm>
            <a:off x="5335587" y="715962"/>
            <a:ext cx="16510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2.</a:t>
            </a:r>
            <a:endParaRPr sz="1800" b="0" i="0" u="none" strike="noStrike" cap="none"/>
          </a:p>
        </p:txBody>
      </p:sp>
      <p:sp>
        <p:nvSpPr>
          <p:cNvPr id="1445" name="Google Shape;1445;p97"/>
          <p:cNvSpPr txBox="1"/>
          <p:nvPr/>
        </p:nvSpPr>
        <p:spPr>
          <a:xfrm>
            <a:off x="2163762" y="593725"/>
            <a:ext cx="1587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46" name="Google Shape;1446;p97"/>
          <p:cNvSpPr txBox="1"/>
          <p:nvPr/>
        </p:nvSpPr>
        <p:spPr>
          <a:xfrm>
            <a:off x="6872287" y="1774825"/>
            <a:ext cx="187325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47" name="Google Shape;1447;p97"/>
          <p:cNvSpPr txBox="1"/>
          <p:nvPr/>
        </p:nvSpPr>
        <p:spPr>
          <a:xfrm>
            <a:off x="6881812" y="2017712"/>
            <a:ext cx="17145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48" name="Google Shape;1448;p97"/>
          <p:cNvSpPr txBox="1"/>
          <p:nvPr/>
        </p:nvSpPr>
        <p:spPr>
          <a:xfrm>
            <a:off x="2005012" y="817562"/>
            <a:ext cx="180975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449" name="Google Shape;1449;p97"/>
          <p:cNvCxnSpPr/>
          <p:nvPr/>
        </p:nvCxnSpPr>
        <p:spPr>
          <a:xfrm flipH="1">
            <a:off x="3055937" y="993775"/>
            <a:ext cx="196850" cy="288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0" name="Google Shape;1450;p97"/>
          <p:cNvCxnSpPr/>
          <p:nvPr/>
        </p:nvCxnSpPr>
        <p:spPr>
          <a:xfrm flipH="1">
            <a:off x="4043362" y="935037"/>
            <a:ext cx="881062" cy="558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1" name="Google Shape;1451;p97"/>
          <p:cNvCxnSpPr/>
          <p:nvPr/>
        </p:nvCxnSpPr>
        <p:spPr>
          <a:xfrm flipH="1">
            <a:off x="2779712" y="430212"/>
            <a:ext cx="285750" cy="434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52" name="Google Shape;1452;p97"/>
          <p:cNvSpPr/>
          <p:nvPr/>
        </p:nvSpPr>
        <p:spPr>
          <a:xfrm rot="-3360000">
            <a:off x="2697956" y="483393"/>
            <a:ext cx="90487" cy="815975"/>
          </a:xfrm>
          <a:prstGeom prst="rightBrace">
            <a:avLst>
              <a:gd name="adj1" fmla="val 1090"/>
              <a:gd name="adj2" fmla="val 11158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97"/>
          <p:cNvGrpSpPr/>
          <p:nvPr/>
        </p:nvGrpSpPr>
        <p:grpSpPr>
          <a:xfrm>
            <a:off x="4978400" y="698500"/>
            <a:ext cx="273050" cy="273050"/>
            <a:chOff x="2892425" y="590550"/>
            <a:chExt cx="273050" cy="273050"/>
          </a:xfrm>
        </p:grpSpPr>
        <p:sp>
          <p:nvSpPr>
            <p:cNvPr id="1454" name="Google Shape;1454;p97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7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" name="Google Shape;146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25" y="136525"/>
            <a:ext cx="5213350" cy="63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9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13.16c-2</a:t>
            </a:r>
            <a:endParaRPr sz="1800" b="0" i="0" u="none" strike="noStrike" cap="none"/>
          </a:p>
        </p:txBody>
      </p:sp>
      <p:sp>
        <p:nvSpPr>
          <p:cNvPr id="1463" name="Google Shape;1463;p98"/>
          <p:cNvSpPr txBox="1"/>
          <p:nvPr/>
        </p:nvSpPr>
        <p:spPr>
          <a:xfrm>
            <a:off x="2555875" y="144462"/>
            <a:ext cx="289083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 for fragment 2</a:t>
            </a:r>
            <a:endParaRPr sz="1800" b="0" i="0" u="none" strike="noStrike" cap="none"/>
          </a:p>
        </p:txBody>
      </p:sp>
      <p:sp>
        <p:nvSpPr>
          <p:cNvPr id="1464" name="Google Shape;1464;p98"/>
          <p:cNvSpPr txBox="1"/>
          <p:nvPr/>
        </p:nvSpPr>
        <p:spPr>
          <a:xfrm>
            <a:off x="3184525" y="481012"/>
            <a:ext cx="1176337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</a:t>
            </a:r>
            <a:endParaRPr sz="1800" b="0" i="0" u="none" strike="noStrike" cap="none"/>
          </a:p>
        </p:txBody>
      </p:sp>
      <p:sp>
        <p:nvSpPr>
          <p:cNvPr id="1465" name="Google Shape;1465;p98"/>
          <p:cNvSpPr txBox="1"/>
          <p:nvPr/>
        </p:nvSpPr>
        <p:spPr>
          <a:xfrm>
            <a:off x="5335587" y="715962"/>
            <a:ext cx="16510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2.</a:t>
            </a:r>
            <a:endParaRPr sz="1800" b="0" i="0" u="none" strike="noStrike" cap="none"/>
          </a:p>
        </p:txBody>
      </p:sp>
      <p:sp>
        <p:nvSpPr>
          <p:cNvPr id="1466" name="Google Shape;1466;p98"/>
          <p:cNvSpPr txBox="1"/>
          <p:nvPr/>
        </p:nvSpPr>
        <p:spPr>
          <a:xfrm>
            <a:off x="5413375" y="2508250"/>
            <a:ext cx="1506537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replaces RNA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DNA.</a:t>
            </a:r>
            <a:endParaRPr sz="1800" b="0" i="0" u="none" strike="noStrike" cap="none"/>
          </a:p>
        </p:txBody>
      </p:sp>
      <p:sp>
        <p:nvSpPr>
          <p:cNvPr id="1467" name="Google Shape;1467;p98"/>
          <p:cNvSpPr txBox="1"/>
          <p:nvPr/>
        </p:nvSpPr>
        <p:spPr>
          <a:xfrm>
            <a:off x="2214562" y="2339975"/>
            <a:ext cx="1555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68" name="Google Shape;1468;p98"/>
          <p:cNvSpPr txBox="1"/>
          <p:nvPr/>
        </p:nvSpPr>
        <p:spPr>
          <a:xfrm>
            <a:off x="6872287" y="3549650"/>
            <a:ext cx="184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69" name="Google Shape;1469;p98"/>
          <p:cNvSpPr txBox="1"/>
          <p:nvPr/>
        </p:nvSpPr>
        <p:spPr>
          <a:xfrm>
            <a:off x="6881812" y="3797300"/>
            <a:ext cx="16827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70" name="Google Shape;1470;p98"/>
          <p:cNvSpPr txBox="1"/>
          <p:nvPr/>
        </p:nvSpPr>
        <p:spPr>
          <a:xfrm>
            <a:off x="2003425" y="2601912"/>
            <a:ext cx="1778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71" name="Google Shape;1471;p98"/>
          <p:cNvSpPr txBox="1"/>
          <p:nvPr/>
        </p:nvSpPr>
        <p:spPr>
          <a:xfrm>
            <a:off x="2163762" y="593725"/>
            <a:ext cx="1587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72" name="Google Shape;1472;p98"/>
          <p:cNvSpPr txBox="1"/>
          <p:nvPr/>
        </p:nvSpPr>
        <p:spPr>
          <a:xfrm>
            <a:off x="6872287" y="1774825"/>
            <a:ext cx="187325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473" name="Google Shape;1473;p98"/>
          <p:cNvSpPr txBox="1"/>
          <p:nvPr/>
        </p:nvSpPr>
        <p:spPr>
          <a:xfrm>
            <a:off x="6881812" y="2017712"/>
            <a:ext cx="17145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474" name="Google Shape;1474;p98"/>
          <p:cNvSpPr txBox="1"/>
          <p:nvPr/>
        </p:nvSpPr>
        <p:spPr>
          <a:xfrm>
            <a:off x="2005012" y="817562"/>
            <a:ext cx="180975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475" name="Google Shape;1475;p98"/>
          <p:cNvCxnSpPr/>
          <p:nvPr/>
        </p:nvCxnSpPr>
        <p:spPr>
          <a:xfrm flipH="1">
            <a:off x="3055937" y="993775"/>
            <a:ext cx="196850" cy="288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76" name="Google Shape;1476;p98"/>
          <p:cNvCxnSpPr/>
          <p:nvPr/>
        </p:nvCxnSpPr>
        <p:spPr>
          <a:xfrm flipH="1">
            <a:off x="4043362" y="935037"/>
            <a:ext cx="881062" cy="558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77" name="Google Shape;1477;p98"/>
          <p:cNvCxnSpPr/>
          <p:nvPr/>
        </p:nvCxnSpPr>
        <p:spPr>
          <a:xfrm flipH="1">
            <a:off x="4856162" y="3101975"/>
            <a:ext cx="492125" cy="419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78" name="Google Shape;1478;p98"/>
          <p:cNvCxnSpPr/>
          <p:nvPr/>
        </p:nvCxnSpPr>
        <p:spPr>
          <a:xfrm flipH="1">
            <a:off x="2779712" y="430212"/>
            <a:ext cx="285750" cy="434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79" name="Google Shape;1479;p98"/>
          <p:cNvSpPr/>
          <p:nvPr/>
        </p:nvSpPr>
        <p:spPr>
          <a:xfrm rot="-3360000">
            <a:off x="2697956" y="483393"/>
            <a:ext cx="90487" cy="815975"/>
          </a:xfrm>
          <a:prstGeom prst="rightBrace">
            <a:avLst>
              <a:gd name="adj1" fmla="val 1090"/>
              <a:gd name="adj2" fmla="val 11158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" name="Google Shape;1480;p98"/>
          <p:cNvGrpSpPr/>
          <p:nvPr/>
        </p:nvGrpSpPr>
        <p:grpSpPr>
          <a:xfrm>
            <a:off x="4978400" y="698500"/>
            <a:ext cx="273050" cy="273050"/>
            <a:chOff x="2892425" y="590550"/>
            <a:chExt cx="273050" cy="273050"/>
          </a:xfrm>
        </p:grpSpPr>
        <p:sp>
          <p:nvSpPr>
            <p:cNvPr id="1481" name="Google Shape;1481;p98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8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  <p:grpSp>
        <p:nvGrpSpPr>
          <p:cNvPr id="1483" name="Google Shape;1483;p98"/>
          <p:cNvGrpSpPr/>
          <p:nvPr/>
        </p:nvGrpSpPr>
        <p:grpSpPr>
          <a:xfrm>
            <a:off x="5057775" y="2495550"/>
            <a:ext cx="273050" cy="273050"/>
            <a:chOff x="2892425" y="590550"/>
            <a:chExt cx="273050" cy="273050"/>
          </a:xfrm>
        </p:grpSpPr>
        <p:sp>
          <p:nvSpPr>
            <p:cNvPr id="1484" name="Google Shape;1484;p98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98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Google Shape;149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25" y="136525"/>
            <a:ext cx="5213350" cy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9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13.16c-3</a:t>
            </a:r>
            <a:endParaRPr sz="1800" b="0" i="0" u="none" strike="noStrike" cap="none"/>
          </a:p>
        </p:txBody>
      </p:sp>
      <p:sp>
        <p:nvSpPr>
          <p:cNvPr id="1493" name="Google Shape;1493;p99"/>
          <p:cNvSpPr txBox="1"/>
          <p:nvPr/>
        </p:nvSpPr>
        <p:spPr>
          <a:xfrm>
            <a:off x="2555875" y="144462"/>
            <a:ext cx="289083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primer for fragment 2</a:t>
            </a:r>
            <a:endParaRPr sz="1800" b="0" i="0" u="none" strike="noStrike" cap="none"/>
          </a:p>
        </p:txBody>
      </p:sp>
      <p:sp>
        <p:nvSpPr>
          <p:cNvPr id="1494" name="Google Shape;1494;p99"/>
          <p:cNvSpPr txBox="1"/>
          <p:nvPr/>
        </p:nvSpPr>
        <p:spPr>
          <a:xfrm>
            <a:off x="3184525" y="481012"/>
            <a:ext cx="1176337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</a:t>
            </a:r>
            <a:endParaRPr sz="1800" b="0" i="0" u="none" strike="noStrike" cap="none"/>
          </a:p>
        </p:txBody>
      </p:sp>
      <p:sp>
        <p:nvSpPr>
          <p:cNvPr id="1495" name="Google Shape;1495;p99"/>
          <p:cNvSpPr txBox="1"/>
          <p:nvPr/>
        </p:nvSpPr>
        <p:spPr>
          <a:xfrm>
            <a:off x="5335587" y="715962"/>
            <a:ext cx="16510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Okazaki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 2.</a:t>
            </a:r>
            <a:endParaRPr sz="1800" b="0" i="0" u="none" strike="noStrike" cap="none"/>
          </a:p>
        </p:txBody>
      </p:sp>
      <p:sp>
        <p:nvSpPr>
          <p:cNvPr id="1496" name="Google Shape;1496;p99"/>
          <p:cNvSpPr txBox="1"/>
          <p:nvPr/>
        </p:nvSpPr>
        <p:spPr>
          <a:xfrm>
            <a:off x="3835400" y="6265862"/>
            <a:ext cx="33083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direction of replication</a:t>
            </a:r>
            <a:endParaRPr sz="1800" b="0" i="0" u="none" strike="noStrike" cap="none"/>
          </a:p>
        </p:txBody>
      </p:sp>
      <p:sp>
        <p:nvSpPr>
          <p:cNvPr id="1497" name="Google Shape;1497;p99"/>
          <p:cNvSpPr txBox="1"/>
          <p:nvPr/>
        </p:nvSpPr>
        <p:spPr>
          <a:xfrm>
            <a:off x="5413375" y="2508250"/>
            <a:ext cx="1506537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replaces RNA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DNA.</a:t>
            </a:r>
            <a:endParaRPr sz="1800" b="0" i="0" u="none" strike="noStrike" cap="none"/>
          </a:p>
        </p:txBody>
      </p:sp>
      <p:sp>
        <p:nvSpPr>
          <p:cNvPr id="1498" name="Google Shape;1498;p99"/>
          <p:cNvSpPr txBox="1"/>
          <p:nvPr/>
        </p:nvSpPr>
        <p:spPr>
          <a:xfrm>
            <a:off x="2762250" y="4094162"/>
            <a:ext cx="1912937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ligase forms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bonds between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fragments.</a:t>
            </a:r>
            <a:endParaRPr sz="1800" b="0" i="0" u="none" strike="noStrike" cap="none"/>
          </a:p>
        </p:txBody>
      </p:sp>
      <p:sp>
        <p:nvSpPr>
          <p:cNvPr id="1499" name="Google Shape;1499;p99"/>
          <p:cNvSpPr txBox="1"/>
          <p:nvPr/>
        </p:nvSpPr>
        <p:spPr>
          <a:xfrm>
            <a:off x="2216150" y="4445000"/>
            <a:ext cx="1397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00" name="Google Shape;1500;p99"/>
          <p:cNvSpPr txBox="1"/>
          <p:nvPr/>
        </p:nvSpPr>
        <p:spPr>
          <a:xfrm>
            <a:off x="6889750" y="5651500"/>
            <a:ext cx="160337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01" name="Google Shape;1501;p99"/>
          <p:cNvSpPr txBox="1"/>
          <p:nvPr/>
        </p:nvSpPr>
        <p:spPr>
          <a:xfrm>
            <a:off x="6884987" y="5899150"/>
            <a:ext cx="14605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02" name="Google Shape;1502;p99"/>
          <p:cNvSpPr txBox="1"/>
          <p:nvPr/>
        </p:nvSpPr>
        <p:spPr>
          <a:xfrm>
            <a:off x="2000250" y="4697412"/>
            <a:ext cx="160337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03" name="Google Shape;1503;p99"/>
          <p:cNvSpPr txBox="1"/>
          <p:nvPr/>
        </p:nvSpPr>
        <p:spPr>
          <a:xfrm>
            <a:off x="2214562" y="2339975"/>
            <a:ext cx="155575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04" name="Google Shape;1504;p99"/>
          <p:cNvSpPr txBox="1"/>
          <p:nvPr/>
        </p:nvSpPr>
        <p:spPr>
          <a:xfrm>
            <a:off x="6872287" y="3549650"/>
            <a:ext cx="184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05" name="Google Shape;1505;p99"/>
          <p:cNvSpPr txBox="1"/>
          <p:nvPr/>
        </p:nvSpPr>
        <p:spPr>
          <a:xfrm>
            <a:off x="6881812" y="3797300"/>
            <a:ext cx="16827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06" name="Google Shape;1506;p99"/>
          <p:cNvSpPr txBox="1"/>
          <p:nvPr/>
        </p:nvSpPr>
        <p:spPr>
          <a:xfrm>
            <a:off x="2003425" y="2601912"/>
            <a:ext cx="1778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07" name="Google Shape;1507;p99"/>
          <p:cNvSpPr txBox="1"/>
          <p:nvPr/>
        </p:nvSpPr>
        <p:spPr>
          <a:xfrm>
            <a:off x="2163762" y="593725"/>
            <a:ext cx="1587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08" name="Google Shape;1508;p99"/>
          <p:cNvSpPr txBox="1"/>
          <p:nvPr/>
        </p:nvSpPr>
        <p:spPr>
          <a:xfrm>
            <a:off x="6872287" y="1774825"/>
            <a:ext cx="187325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09" name="Google Shape;1509;p99"/>
          <p:cNvSpPr txBox="1"/>
          <p:nvPr/>
        </p:nvSpPr>
        <p:spPr>
          <a:xfrm>
            <a:off x="6881812" y="2017712"/>
            <a:ext cx="17145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10" name="Google Shape;1510;p99"/>
          <p:cNvSpPr txBox="1"/>
          <p:nvPr/>
        </p:nvSpPr>
        <p:spPr>
          <a:xfrm>
            <a:off x="2005012" y="817562"/>
            <a:ext cx="180975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cxnSp>
        <p:nvCxnSpPr>
          <p:cNvPr id="1511" name="Google Shape;1511;p99"/>
          <p:cNvCxnSpPr/>
          <p:nvPr/>
        </p:nvCxnSpPr>
        <p:spPr>
          <a:xfrm flipH="1">
            <a:off x="3055937" y="993775"/>
            <a:ext cx="196850" cy="288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2" name="Google Shape;1512;p99"/>
          <p:cNvCxnSpPr/>
          <p:nvPr/>
        </p:nvCxnSpPr>
        <p:spPr>
          <a:xfrm flipH="1">
            <a:off x="4043362" y="935037"/>
            <a:ext cx="881062" cy="558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3" name="Google Shape;1513;p99"/>
          <p:cNvCxnSpPr/>
          <p:nvPr/>
        </p:nvCxnSpPr>
        <p:spPr>
          <a:xfrm flipH="1">
            <a:off x="4856162" y="3101975"/>
            <a:ext cx="492125" cy="419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14" name="Google Shape;1514;p99"/>
          <p:cNvCxnSpPr/>
          <p:nvPr/>
        </p:nvCxnSpPr>
        <p:spPr>
          <a:xfrm flipH="1">
            <a:off x="2779712" y="430212"/>
            <a:ext cx="285750" cy="434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15" name="Google Shape;1515;p99"/>
          <p:cNvSpPr/>
          <p:nvPr/>
        </p:nvSpPr>
        <p:spPr>
          <a:xfrm rot="-3360000">
            <a:off x="2697956" y="483393"/>
            <a:ext cx="90487" cy="815975"/>
          </a:xfrm>
          <a:prstGeom prst="rightBrace">
            <a:avLst>
              <a:gd name="adj1" fmla="val 1090"/>
              <a:gd name="adj2" fmla="val 11158"/>
            </a:avLst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6" name="Google Shape;1516;p99"/>
          <p:cNvCxnSpPr/>
          <p:nvPr/>
        </p:nvCxnSpPr>
        <p:spPr>
          <a:xfrm>
            <a:off x="3822700" y="4851400"/>
            <a:ext cx="1419225" cy="825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517" name="Google Shape;1517;p99"/>
          <p:cNvGrpSpPr/>
          <p:nvPr/>
        </p:nvGrpSpPr>
        <p:grpSpPr>
          <a:xfrm>
            <a:off x="4978400" y="698500"/>
            <a:ext cx="273050" cy="273050"/>
            <a:chOff x="2892425" y="590550"/>
            <a:chExt cx="273050" cy="273050"/>
          </a:xfrm>
        </p:grpSpPr>
        <p:sp>
          <p:nvSpPr>
            <p:cNvPr id="1518" name="Google Shape;1518;p99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99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800" b="0" i="0" u="none" strike="noStrike" cap="none"/>
            </a:p>
          </p:txBody>
        </p:sp>
      </p:grpSp>
      <p:grpSp>
        <p:nvGrpSpPr>
          <p:cNvPr id="1520" name="Google Shape;1520;p99"/>
          <p:cNvGrpSpPr/>
          <p:nvPr/>
        </p:nvGrpSpPr>
        <p:grpSpPr>
          <a:xfrm>
            <a:off x="2406650" y="4083050"/>
            <a:ext cx="273050" cy="273050"/>
            <a:chOff x="2892425" y="590550"/>
            <a:chExt cx="273050" cy="273050"/>
          </a:xfrm>
        </p:grpSpPr>
        <p:sp>
          <p:nvSpPr>
            <p:cNvPr id="1521" name="Google Shape;1521;p99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99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800" b="0" i="0" u="none" strike="noStrike" cap="none"/>
            </a:p>
          </p:txBody>
        </p:sp>
      </p:grpSp>
      <p:grpSp>
        <p:nvGrpSpPr>
          <p:cNvPr id="1523" name="Google Shape;1523;p99"/>
          <p:cNvGrpSpPr/>
          <p:nvPr/>
        </p:nvGrpSpPr>
        <p:grpSpPr>
          <a:xfrm>
            <a:off x="5057775" y="2495550"/>
            <a:ext cx="273050" cy="273050"/>
            <a:chOff x="2892425" y="590550"/>
            <a:chExt cx="273050" cy="273050"/>
          </a:xfrm>
        </p:grpSpPr>
        <p:sp>
          <p:nvSpPr>
            <p:cNvPr id="1524" name="Google Shape;1524;p99"/>
            <p:cNvSpPr/>
            <p:nvPr/>
          </p:nvSpPr>
          <p:spPr>
            <a:xfrm>
              <a:off x="2892425" y="590550"/>
              <a:ext cx="273050" cy="273050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99"/>
            <p:cNvSpPr txBox="1"/>
            <p:nvPr/>
          </p:nvSpPr>
          <p:spPr>
            <a:xfrm>
              <a:off x="2968625" y="615950"/>
              <a:ext cx="11906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1" name="Google Shape;153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292225"/>
            <a:ext cx="8548687" cy="41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10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13.17</a:t>
            </a:r>
            <a:endParaRPr sz="1800" b="0" i="0" u="none" strike="noStrike" cap="none"/>
          </a:p>
        </p:txBody>
      </p:sp>
      <p:sp>
        <p:nvSpPr>
          <p:cNvPr id="1533" name="Google Shape;1533;p100"/>
          <p:cNvSpPr txBox="1"/>
          <p:nvPr/>
        </p:nvSpPr>
        <p:spPr>
          <a:xfrm>
            <a:off x="2705100" y="4059237"/>
            <a:ext cx="147637" cy="16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34" name="Google Shape;1534;p100"/>
          <p:cNvSpPr txBox="1"/>
          <p:nvPr/>
        </p:nvSpPr>
        <p:spPr>
          <a:xfrm>
            <a:off x="3332162" y="4367212"/>
            <a:ext cx="134937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35" name="Google Shape;1535;p100"/>
          <p:cNvSpPr txBox="1"/>
          <p:nvPr/>
        </p:nvSpPr>
        <p:spPr>
          <a:xfrm>
            <a:off x="5753100" y="1579562"/>
            <a:ext cx="1471612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sp>
        <p:nvSpPr>
          <p:cNvPr id="1536" name="Google Shape;1536;p100"/>
          <p:cNvSpPr txBox="1"/>
          <p:nvPr/>
        </p:nvSpPr>
        <p:spPr>
          <a:xfrm>
            <a:off x="5273675" y="2643187"/>
            <a:ext cx="1139825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537" name="Google Shape;1537;p100"/>
          <p:cNvSpPr txBox="1"/>
          <p:nvPr/>
        </p:nvSpPr>
        <p:spPr>
          <a:xfrm>
            <a:off x="7053262" y="1773237"/>
            <a:ext cx="593725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538" name="Google Shape;1538;p100"/>
          <p:cNvSpPr txBox="1"/>
          <p:nvPr/>
        </p:nvSpPr>
        <p:spPr>
          <a:xfrm>
            <a:off x="5805487" y="2865437"/>
            <a:ext cx="128270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directions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replication</a:t>
            </a:r>
            <a:endParaRPr sz="1800" b="0" i="0" u="none" strike="noStrike" cap="none"/>
          </a:p>
        </p:txBody>
      </p:sp>
      <p:sp>
        <p:nvSpPr>
          <p:cNvPr id="1539" name="Google Shape;1539;p100"/>
          <p:cNvSpPr txBox="1"/>
          <p:nvPr/>
        </p:nvSpPr>
        <p:spPr>
          <a:xfrm>
            <a:off x="5273675" y="1779587"/>
            <a:ext cx="1103312" cy="17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540" name="Google Shape;1540;p100"/>
          <p:cNvSpPr txBox="1"/>
          <p:nvPr/>
        </p:nvSpPr>
        <p:spPr>
          <a:xfrm>
            <a:off x="6634162" y="2649537"/>
            <a:ext cx="1109662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541" name="Google Shape;1541;p100"/>
          <p:cNvSpPr txBox="1"/>
          <p:nvPr/>
        </p:nvSpPr>
        <p:spPr>
          <a:xfrm>
            <a:off x="6138862" y="1397000"/>
            <a:ext cx="687387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</a:t>
            </a:r>
            <a:endParaRPr sz="1800" b="0" i="0" u="none" strike="noStrike" cap="none"/>
          </a:p>
        </p:txBody>
      </p:sp>
      <p:cxnSp>
        <p:nvCxnSpPr>
          <p:cNvPr id="1542" name="Google Shape;1542;p100"/>
          <p:cNvCxnSpPr/>
          <p:nvPr/>
        </p:nvCxnSpPr>
        <p:spPr>
          <a:xfrm>
            <a:off x="5618162" y="1951037"/>
            <a:ext cx="287337" cy="3000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43" name="Google Shape;1543;p100"/>
          <p:cNvCxnSpPr/>
          <p:nvPr/>
        </p:nvCxnSpPr>
        <p:spPr>
          <a:xfrm flipH="1">
            <a:off x="5732462" y="2409825"/>
            <a:ext cx="168275" cy="257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44" name="Google Shape;1544;p100"/>
          <p:cNvCxnSpPr/>
          <p:nvPr/>
        </p:nvCxnSpPr>
        <p:spPr>
          <a:xfrm>
            <a:off x="6461125" y="1758950"/>
            <a:ext cx="0" cy="2825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45" name="Google Shape;1545;p100"/>
          <p:cNvCxnSpPr/>
          <p:nvPr/>
        </p:nvCxnSpPr>
        <p:spPr>
          <a:xfrm flipH="1">
            <a:off x="7048500" y="2108200"/>
            <a:ext cx="88900" cy="1587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46" name="Google Shape;1546;p100"/>
          <p:cNvCxnSpPr/>
          <p:nvPr/>
        </p:nvCxnSpPr>
        <p:spPr>
          <a:xfrm>
            <a:off x="7034212" y="2413000"/>
            <a:ext cx="109537" cy="2397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47" name="Google Shape;1547;p100"/>
          <p:cNvSpPr txBox="1"/>
          <p:nvPr/>
        </p:nvSpPr>
        <p:spPr>
          <a:xfrm>
            <a:off x="4621212" y="4624387"/>
            <a:ext cx="155575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48" name="Google Shape;1548;p100"/>
          <p:cNvSpPr txBox="1"/>
          <p:nvPr/>
        </p:nvSpPr>
        <p:spPr>
          <a:xfrm>
            <a:off x="8069262" y="4748212"/>
            <a:ext cx="141287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49" name="Google Shape;1549;p100"/>
          <p:cNvSpPr txBox="1"/>
          <p:nvPr/>
        </p:nvSpPr>
        <p:spPr>
          <a:xfrm>
            <a:off x="8064500" y="5221287"/>
            <a:ext cx="14605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50" name="Google Shape;1550;p100"/>
          <p:cNvSpPr txBox="1"/>
          <p:nvPr/>
        </p:nvSpPr>
        <p:spPr>
          <a:xfrm>
            <a:off x="4497387" y="4529137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51" name="Google Shape;1551;p100"/>
          <p:cNvSpPr txBox="1"/>
          <p:nvPr/>
        </p:nvSpPr>
        <p:spPr>
          <a:xfrm>
            <a:off x="3830637" y="2932112"/>
            <a:ext cx="1303337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552" name="Google Shape;1552;p100"/>
          <p:cNvSpPr txBox="1"/>
          <p:nvPr/>
        </p:nvSpPr>
        <p:spPr>
          <a:xfrm>
            <a:off x="5511800" y="4179887"/>
            <a:ext cx="13081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553" name="Google Shape;1553;p100"/>
          <p:cNvSpPr txBox="1"/>
          <p:nvPr/>
        </p:nvSpPr>
        <p:spPr>
          <a:xfrm>
            <a:off x="7539037" y="4491037"/>
            <a:ext cx="9652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ligase</a:t>
            </a:r>
            <a:endParaRPr sz="1800" b="0" i="0" u="none" strike="noStrike" cap="none"/>
          </a:p>
        </p:txBody>
      </p:sp>
      <p:sp>
        <p:nvSpPr>
          <p:cNvPr id="1554" name="Google Shape;1554;p100"/>
          <p:cNvSpPr txBox="1"/>
          <p:nvPr/>
        </p:nvSpPr>
        <p:spPr>
          <a:xfrm>
            <a:off x="6461125" y="4497387"/>
            <a:ext cx="833437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</a:t>
            </a:r>
            <a:endParaRPr sz="1800" b="0" i="0" u="none" strike="noStrike" cap="none"/>
          </a:p>
        </p:txBody>
      </p:sp>
      <p:sp>
        <p:nvSpPr>
          <p:cNvPr id="1555" name="Google Shape;1555;p100"/>
          <p:cNvSpPr txBox="1"/>
          <p:nvPr/>
        </p:nvSpPr>
        <p:spPr>
          <a:xfrm>
            <a:off x="4006850" y="4256087"/>
            <a:ext cx="985837" cy="19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sp>
        <p:nvSpPr>
          <p:cNvPr id="1556" name="Google Shape;1556;p100"/>
          <p:cNvSpPr txBox="1"/>
          <p:nvPr/>
        </p:nvSpPr>
        <p:spPr>
          <a:xfrm>
            <a:off x="3092450" y="3944937"/>
            <a:ext cx="736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</a:t>
            </a:r>
            <a:endParaRPr sz="1800" b="0" i="0" u="none" strike="noStrike" cap="none"/>
          </a:p>
        </p:txBody>
      </p:sp>
      <p:sp>
        <p:nvSpPr>
          <p:cNvPr id="1557" name="Google Shape;1557;p100"/>
          <p:cNvSpPr txBox="1"/>
          <p:nvPr/>
        </p:nvSpPr>
        <p:spPr>
          <a:xfrm>
            <a:off x="2787650" y="3427412"/>
            <a:ext cx="960437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sp>
        <p:nvSpPr>
          <p:cNvPr id="1558" name="Google Shape;1558;p100"/>
          <p:cNvSpPr txBox="1"/>
          <p:nvPr/>
        </p:nvSpPr>
        <p:spPr>
          <a:xfrm>
            <a:off x="2520950" y="3708400"/>
            <a:ext cx="5842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endParaRPr sz="1800" b="0" i="0" u="none" strike="noStrike" cap="none"/>
          </a:p>
        </p:txBody>
      </p:sp>
      <p:sp>
        <p:nvSpPr>
          <p:cNvPr id="1559" name="Google Shape;1559;p100"/>
          <p:cNvSpPr txBox="1"/>
          <p:nvPr/>
        </p:nvSpPr>
        <p:spPr>
          <a:xfrm>
            <a:off x="2266950" y="3905250"/>
            <a:ext cx="155575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60" name="Google Shape;1560;p100"/>
          <p:cNvSpPr txBox="1"/>
          <p:nvPr/>
        </p:nvSpPr>
        <p:spPr>
          <a:xfrm>
            <a:off x="1990725" y="3756025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61" name="Google Shape;1561;p100"/>
          <p:cNvSpPr txBox="1"/>
          <p:nvPr/>
        </p:nvSpPr>
        <p:spPr>
          <a:xfrm>
            <a:off x="885825" y="3497262"/>
            <a:ext cx="155575" cy="1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562" name="Google Shape;1562;p100"/>
          <p:cNvSpPr txBox="1"/>
          <p:nvPr/>
        </p:nvSpPr>
        <p:spPr>
          <a:xfrm>
            <a:off x="881062" y="3984625"/>
            <a:ext cx="1397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563" name="Google Shape;1563;p100"/>
          <p:cNvSpPr txBox="1"/>
          <p:nvPr/>
        </p:nvSpPr>
        <p:spPr>
          <a:xfrm>
            <a:off x="957262" y="4527550"/>
            <a:ext cx="132080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</p:txBody>
      </p:sp>
      <p:sp>
        <p:nvSpPr>
          <p:cNvPr id="1564" name="Google Shape;1564;p100"/>
          <p:cNvSpPr txBox="1"/>
          <p:nvPr/>
        </p:nvSpPr>
        <p:spPr>
          <a:xfrm>
            <a:off x="588962" y="4224337"/>
            <a:ext cx="1165225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DNA</a:t>
            </a:r>
            <a:endParaRPr sz="1800" b="0" i="0" u="none" strike="noStrike" cap="none"/>
          </a:p>
        </p:txBody>
      </p:sp>
      <p:sp>
        <p:nvSpPr>
          <p:cNvPr id="1565" name="Google Shape;1565;p100"/>
          <p:cNvSpPr txBox="1"/>
          <p:nvPr/>
        </p:nvSpPr>
        <p:spPr>
          <a:xfrm>
            <a:off x="1025525" y="3140075"/>
            <a:ext cx="736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Helicase</a:t>
            </a:r>
            <a:endParaRPr sz="1800" b="0" i="0" u="none" strike="noStrike" cap="none"/>
          </a:p>
        </p:txBody>
      </p:sp>
      <p:sp>
        <p:nvSpPr>
          <p:cNvPr id="1566" name="Google Shape;1566;p100"/>
          <p:cNvSpPr txBox="1"/>
          <p:nvPr/>
        </p:nvSpPr>
        <p:spPr>
          <a:xfrm>
            <a:off x="1111250" y="2571750"/>
            <a:ext cx="140811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binding proteins</a:t>
            </a:r>
            <a:endParaRPr sz="1800" b="0" i="0" u="none" strike="noStrike" cap="none"/>
          </a:p>
        </p:txBody>
      </p:sp>
      <p:sp>
        <p:nvSpPr>
          <p:cNvPr id="1567" name="Google Shape;1567;p100"/>
          <p:cNvSpPr txBox="1"/>
          <p:nvPr/>
        </p:nvSpPr>
        <p:spPr>
          <a:xfrm>
            <a:off x="3646487" y="1720850"/>
            <a:ext cx="1268412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</p:txBody>
      </p:sp>
      <p:cxnSp>
        <p:nvCxnSpPr>
          <p:cNvPr id="1568" name="Google Shape;1568;p100"/>
          <p:cNvCxnSpPr/>
          <p:nvPr/>
        </p:nvCxnSpPr>
        <p:spPr>
          <a:xfrm>
            <a:off x="6042025" y="4387850"/>
            <a:ext cx="12700" cy="5778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69" name="Google Shape;1569;p100"/>
          <p:cNvCxnSpPr/>
          <p:nvPr/>
        </p:nvCxnSpPr>
        <p:spPr>
          <a:xfrm flipH="1">
            <a:off x="6492875" y="4689475"/>
            <a:ext cx="88900" cy="190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0" name="Google Shape;1570;p100"/>
          <p:cNvCxnSpPr/>
          <p:nvPr/>
        </p:nvCxnSpPr>
        <p:spPr>
          <a:xfrm flipH="1">
            <a:off x="7493000" y="4702175"/>
            <a:ext cx="98425" cy="2063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1" name="Google Shape;1571;p100"/>
          <p:cNvCxnSpPr/>
          <p:nvPr/>
        </p:nvCxnSpPr>
        <p:spPr>
          <a:xfrm>
            <a:off x="4286250" y="4451350"/>
            <a:ext cx="88900" cy="1714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2" name="Google Shape;1572;p100"/>
          <p:cNvCxnSpPr/>
          <p:nvPr/>
        </p:nvCxnSpPr>
        <p:spPr>
          <a:xfrm rot="10800000" flipH="1">
            <a:off x="2857500" y="4060825"/>
            <a:ext cx="203200" cy="1016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3" name="Google Shape;1573;p100"/>
          <p:cNvCxnSpPr/>
          <p:nvPr/>
        </p:nvCxnSpPr>
        <p:spPr>
          <a:xfrm flipH="1">
            <a:off x="2511425" y="3905250"/>
            <a:ext cx="92075" cy="260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4" name="Google Shape;1574;p100"/>
          <p:cNvCxnSpPr/>
          <p:nvPr/>
        </p:nvCxnSpPr>
        <p:spPr>
          <a:xfrm flipH="1">
            <a:off x="2276475" y="4375150"/>
            <a:ext cx="193675" cy="2222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5" name="Google Shape;1575;p100"/>
          <p:cNvCxnSpPr/>
          <p:nvPr/>
        </p:nvCxnSpPr>
        <p:spPr>
          <a:xfrm rot="10800000" flipH="1">
            <a:off x="2330450" y="3536950"/>
            <a:ext cx="425450" cy="1714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6" name="Google Shape;1576;p100"/>
          <p:cNvCxnSpPr/>
          <p:nvPr/>
        </p:nvCxnSpPr>
        <p:spPr>
          <a:xfrm>
            <a:off x="1400175" y="3924300"/>
            <a:ext cx="0" cy="266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7" name="Google Shape;1577;p100"/>
          <p:cNvCxnSpPr/>
          <p:nvPr/>
        </p:nvCxnSpPr>
        <p:spPr>
          <a:xfrm>
            <a:off x="1384300" y="3336925"/>
            <a:ext cx="320675" cy="4984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8" name="Google Shape;1578;p100"/>
          <p:cNvCxnSpPr/>
          <p:nvPr/>
        </p:nvCxnSpPr>
        <p:spPr>
          <a:xfrm flipH="1">
            <a:off x="1828800" y="2994025"/>
            <a:ext cx="133350" cy="5365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79" name="Google Shape;1579;p100"/>
          <p:cNvCxnSpPr/>
          <p:nvPr/>
        </p:nvCxnSpPr>
        <p:spPr>
          <a:xfrm>
            <a:off x="4195762" y="2138362"/>
            <a:ext cx="173037" cy="3587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80" name="Google Shape;1580;p100"/>
          <p:cNvCxnSpPr/>
          <p:nvPr/>
        </p:nvCxnSpPr>
        <p:spPr>
          <a:xfrm>
            <a:off x="4538662" y="2654300"/>
            <a:ext cx="0" cy="292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987" y="1392237"/>
            <a:ext cx="5280025" cy="3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10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13.17a</a:t>
            </a:r>
            <a:endParaRPr sz="1800" b="0" i="0" u="none" strike="noStrike" cap="none"/>
          </a:p>
        </p:txBody>
      </p:sp>
      <p:sp>
        <p:nvSpPr>
          <p:cNvPr id="1588" name="Google Shape;1588;p101"/>
          <p:cNvSpPr txBox="1"/>
          <p:nvPr/>
        </p:nvSpPr>
        <p:spPr>
          <a:xfrm>
            <a:off x="3081337" y="1912937"/>
            <a:ext cx="29479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 of replication</a:t>
            </a:r>
            <a:endParaRPr sz="1800" b="0" i="0" u="none" strike="noStrike" cap="none"/>
          </a:p>
        </p:txBody>
      </p:sp>
      <p:sp>
        <p:nvSpPr>
          <p:cNvPr id="1589" name="Google Shape;1589;p101"/>
          <p:cNvSpPr txBox="1"/>
          <p:nvPr/>
        </p:nvSpPr>
        <p:spPr>
          <a:xfrm>
            <a:off x="2117725" y="4029075"/>
            <a:ext cx="2249487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590" name="Google Shape;1590;p101"/>
          <p:cNvSpPr txBox="1"/>
          <p:nvPr/>
        </p:nvSpPr>
        <p:spPr>
          <a:xfrm>
            <a:off x="5678487" y="2290762"/>
            <a:ext cx="1247775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</p:txBody>
      </p:sp>
      <p:sp>
        <p:nvSpPr>
          <p:cNvPr id="1591" name="Google Shape;1591;p101"/>
          <p:cNvSpPr txBox="1"/>
          <p:nvPr/>
        </p:nvSpPr>
        <p:spPr>
          <a:xfrm>
            <a:off x="3143250" y="4476750"/>
            <a:ext cx="26860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directions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replication</a:t>
            </a:r>
            <a:endParaRPr sz="1800" b="0" i="0" u="none" strike="noStrike" cap="none"/>
          </a:p>
        </p:txBody>
      </p:sp>
      <p:sp>
        <p:nvSpPr>
          <p:cNvPr id="1592" name="Google Shape;1592;p101"/>
          <p:cNvSpPr txBox="1"/>
          <p:nvPr/>
        </p:nvSpPr>
        <p:spPr>
          <a:xfrm>
            <a:off x="2128837" y="2289175"/>
            <a:ext cx="2212975" cy="37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593" name="Google Shape;1593;p101"/>
          <p:cNvSpPr txBox="1"/>
          <p:nvPr/>
        </p:nvSpPr>
        <p:spPr>
          <a:xfrm>
            <a:off x="4848225" y="4035425"/>
            <a:ext cx="2227262" cy="33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594" name="Google Shape;1594;p101"/>
          <p:cNvSpPr txBox="1"/>
          <p:nvPr/>
        </p:nvSpPr>
        <p:spPr>
          <a:xfrm>
            <a:off x="3841750" y="1538287"/>
            <a:ext cx="139382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sz="1800" b="0" i="0" u="none" strike="noStrike" cap="none"/>
          </a:p>
        </p:txBody>
      </p:sp>
      <p:cxnSp>
        <p:nvCxnSpPr>
          <p:cNvPr id="1595" name="Google Shape;1595;p101"/>
          <p:cNvCxnSpPr/>
          <p:nvPr/>
        </p:nvCxnSpPr>
        <p:spPr>
          <a:xfrm>
            <a:off x="2811462" y="2663825"/>
            <a:ext cx="579437" cy="579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6" name="Google Shape;1596;p101"/>
          <p:cNvCxnSpPr/>
          <p:nvPr/>
        </p:nvCxnSpPr>
        <p:spPr>
          <a:xfrm flipH="1">
            <a:off x="3049587" y="3549650"/>
            <a:ext cx="325437" cy="511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7" name="Google Shape;1597;p101"/>
          <p:cNvCxnSpPr/>
          <p:nvPr/>
        </p:nvCxnSpPr>
        <p:spPr>
          <a:xfrm>
            <a:off x="4498975" y="2255837"/>
            <a:ext cx="3175" cy="5667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8" name="Google Shape;1598;p101"/>
          <p:cNvCxnSpPr/>
          <p:nvPr/>
        </p:nvCxnSpPr>
        <p:spPr>
          <a:xfrm flipH="1">
            <a:off x="5668962" y="2965450"/>
            <a:ext cx="182562" cy="2984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99" name="Google Shape;1599;p101"/>
          <p:cNvCxnSpPr/>
          <p:nvPr/>
        </p:nvCxnSpPr>
        <p:spPr>
          <a:xfrm>
            <a:off x="5646737" y="3565525"/>
            <a:ext cx="228600" cy="4889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362" y="1212850"/>
            <a:ext cx="6645275" cy="426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10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13.17b</a:t>
            </a:r>
            <a:endParaRPr sz="1800" b="0" i="0" u="none" strike="noStrike" cap="none"/>
          </a:p>
        </p:txBody>
      </p:sp>
      <p:sp>
        <p:nvSpPr>
          <p:cNvPr id="1607" name="Google Shape;1607;p102"/>
          <p:cNvSpPr txBox="1"/>
          <p:nvPr/>
        </p:nvSpPr>
        <p:spPr>
          <a:xfrm>
            <a:off x="3805237" y="3673475"/>
            <a:ext cx="23336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08" name="Google Shape;1608;p102"/>
          <p:cNvSpPr txBox="1"/>
          <p:nvPr/>
        </p:nvSpPr>
        <p:spPr>
          <a:xfrm>
            <a:off x="4232275" y="3908425"/>
            <a:ext cx="23177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09" name="Google Shape;1609;p102"/>
          <p:cNvSpPr txBox="1"/>
          <p:nvPr/>
        </p:nvSpPr>
        <p:spPr>
          <a:xfrm>
            <a:off x="4889500" y="4137025"/>
            <a:ext cx="2238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10" name="Google Shape;1610;p102"/>
          <p:cNvSpPr txBox="1"/>
          <p:nvPr/>
        </p:nvSpPr>
        <p:spPr>
          <a:xfrm>
            <a:off x="5926137" y="2620962"/>
            <a:ext cx="19510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611" name="Google Shape;1611;p102"/>
          <p:cNvSpPr txBox="1"/>
          <p:nvPr/>
        </p:nvSpPr>
        <p:spPr>
          <a:xfrm>
            <a:off x="5019675" y="3175000"/>
            <a:ext cx="1484312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sp>
        <p:nvSpPr>
          <p:cNvPr id="1612" name="Google Shape;1612;p102"/>
          <p:cNvSpPr txBox="1"/>
          <p:nvPr/>
        </p:nvSpPr>
        <p:spPr>
          <a:xfrm>
            <a:off x="5487987" y="3959225"/>
            <a:ext cx="10715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Primase</a:t>
            </a:r>
            <a:endParaRPr sz="1800" b="0" i="0" u="none" strike="noStrike" cap="none"/>
          </a:p>
        </p:txBody>
      </p:sp>
      <p:sp>
        <p:nvSpPr>
          <p:cNvPr id="1613" name="Google Shape;1613;p102"/>
          <p:cNvSpPr txBox="1"/>
          <p:nvPr/>
        </p:nvSpPr>
        <p:spPr>
          <a:xfrm>
            <a:off x="4621212" y="3603625"/>
            <a:ext cx="847725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endParaRPr sz="1800" b="0" i="0" u="none" strike="noStrike" cap="none"/>
          </a:p>
        </p:txBody>
      </p:sp>
      <p:sp>
        <p:nvSpPr>
          <p:cNvPr id="1614" name="Google Shape;1614;p102"/>
          <p:cNvSpPr txBox="1"/>
          <p:nvPr/>
        </p:nvSpPr>
        <p:spPr>
          <a:xfrm>
            <a:off x="2122487" y="3271837"/>
            <a:ext cx="214312" cy="2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15" name="Google Shape;1615;p102"/>
          <p:cNvSpPr txBox="1"/>
          <p:nvPr/>
        </p:nvSpPr>
        <p:spPr>
          <a:xfrm>
            <a:off x="2128837" y="4027487"/>
            <a:ext cx="192087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16" name="Google Shape;1616;p102"/>
          <p:cNvSpPr txBox="1"/>
          <p:nvPr/>
        </p:nvSpPr>
        <p:spPr>
          <a:xfrm>
            <a:off x="2249487" y="4849812"/>
            <a:ext cx="203676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</p:txBody>
      </p:sp>
      <p:sp>
        <p:nvSpPr>
          <p:cNvPr id="1617" name="Google Shape;1617;p102"/>
          <p:cNvSpPr txBox="1"/>
          <p:nvPr/>
        </p:nvSpPr>
        <p:spPr>
          <a:xfrm>
            <a:off x="1701800" y="4375150"/>
            <a:ext cx="183673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DNA</a:t>
            </a:r>
            <a:endParaRPr sz="1800" b="0" i="0" u="none" strike="noStrike" cap="none"/>
          </a:p>
        </p:txBody>
      </p:sp>
      <p:sp>
        <p:nvSpPr>
          <p:cNvPr id="1618" name="Google Shape;1618;p102"/>
          <p:cNvSpPr txBox="1"/>
          <p:nvPr/>
        </p:nvSpPr>
        <p:spPr>
          <a:xfrm>
            <a:off x="2347912" y="2738437"/>
            <a:ext cx="1149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Helicase</a:t>
            </a:r>
            <a:endParaRPr sz="1800" b="0" i="0" u="none" strike="noStrike" cap="none"/>
          </a:p>
        </p:txBody>
      </p:sp>
      <p:sp>
        <p:nvSpPr>
          <p:cNvPr id="1619" name="Google Shape;1619;p102"/>
          <p:cNvSpPr txBox="1"/>
          <p:nvPr/>
        </p:nvSpPr>
        <p:spPr>
          <a:xfrm>
            <a:off x="2482850" y="1881187"/>
            <a:ext cx="218757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binding proteins</a:t>
            </a:r>
            <a:endParaRPr sz="1800" b="0" i="0" u="none" strike="noStrike" cap="none"/>
          </a:p>
        </p:txBody>
      </p:sp>
      <p:sp>
        <p:nvSpPr>
          <p:cNvPr id="1620" name="Google Shape;1620;p102"/>
          <p:cNvSpPr txBox="1"/>
          <p:nvPr/>
        </p:nvSpPr>
        <p:spPr>
          <a:xfrm>
            <a:off x="4446587" y="1225550"/>
            <a:ext cx="1954212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</p:txBody>
      </p:sp>
      <p:cxnSp>
        <p:nvCxnSpPr>
          <p:cNvPr id="1621" name="Google Shape;1621;p102"/>
          <p:cNvCxnSpPr/>
          <p:nvPr/>
        </p:nvCxnSpPr>
        <p:spPr>
          <a:xfrm rot="10800000" flipH="1">
            <a:off x="5100637" y="4140200"/>
            <a:ext cx="327025" cy="1571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2" name="Google Shape;1622;p102"/>
          <p:cNvCxnSpPr/>
          <p:nvPr/>
        </p:nvCxnSpPr>
        <p:spPr>
          <a:xfrm flipH="1">
            <a:off x="4589462" y="3890962"/>
            <a:ext cx="133350" cy="3921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3" name="Google Shape;1623;p102"/>
          <p:cNvCxnSpPr/>
          <p:nvPr/>
        </p:nvCxnSpPr>
        <p:spPr>
          <a:xfrm flipH="1">
            <a:off x="4225925" y="4606925"/>
            <a:ext cx="300037" cy="3460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4" name="Google Shape;1624;p102"/>
          <p:cNvCxnSpPr/>
          <p:nvPr/>
        </p:nvCxnSpPr>
        <p:spPr>
          <a:xfrm rot="10800000" flipH="1">
            <a:off x="4318000" y="3335337"/>
            <a:ext cx="646112" cy="2682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5" name="Google Shape;1625;p102"/>
          <p:cNvCxnSpPr/>
          <p:nvPr/>
        </p:nvCxnSpPr>
        <p:spPr>
          <a:xfrm>
            <a:off x="2897187" y="3922712"/>
            <a:ext cx="0" cy="4111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6" name="Google Shape;1626;p102"/>
          <p:cNvCxnSpPr/>
          <p:nvPr/>
        </p:nvCxnSpPr>
        <p:spPr>
          <a:xfrm>
            <a:off x="2884487" y="3035300"/>
            <a:ext cx="481012" cy="765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7" name="Google Shape;1627;p102"/>
          <p:cNvCxnSpPr/>
          <p:nvPr/>
        </p:nvCxnSpPr>
        <p:spPr>
          <a:xfrm flipH="1">
            <a:off x="3556000" y="2522537"/>
            <a:ext cx="195262" cy="8175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8" name="Google Shape;1628;p102"/>
          <p:cNvCxnSpPr/>
          <p:nvPr/>
        </p:nvCxnSpPr>
        <p:spPr>
          <a:xfrm>
            <a:off x="5162550" y="1857375"/>
            <a:ext cx="71437" cy="5365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9" name="Google Shape;1629;p102"/>
          <p:cNvCxnSpPr/>
          <p:nvPr/>
        </p:nvCxnSpPr>
        <p:spPr>
          <a:xfrm>
            <a:off x="5675312" y="2508250"/>
            <a:ext cx="177800" cy="2286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5" name="Google Shape;163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2416175"/>
            <a:ext cx="8548687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p10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13.17c</a:t>
            </a:r>
            <a:endParaRPr sz="1800" b="0" i="0" u="none" strike="noStrike" cap="none"/>
          </a:p>
        </p:txBody>
      </p:sp>
      <p:sp>
        <p:nvSpPr>
          <p:cNvPr id="1637" name="Google Shape;1637;p103"/>
          <p:cNvSpPr txBox="1"/>
          <p:nvPr/>
        </p:nvSpPr>
        <p:spPr>
          <a:xfrm>
            <a:off x="508000" y="2720975"/>
            <a:ext cx="233362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38" name="Google Shape;1638;p103"/>
          <p:cNvSpPr txBox="1"/>
          <p:nvPr/>
        </p:nvSpPr>
        <p:spPr>
          <a:xfrm>
            <a:off x="2473325" y="3101975"/>
            <a:ext cx="214312" cy="2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39" name="Google Shape;1639;p103"/>
          <p:cNvSpPr txBox="1"/>
          <p:nvPr/>
        </p:nvSpPr>
        <p:spPr>
          <a:xfrm>
            <a:off x="7697787" y="3298825"/>
            <a:ext cx="2032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40" name="Google Shape;1640;p103"/>
          <p:cNvSpPr txBox="1"/>
          <p:nvPr/>
        </p:nvSpPr>
        <p:spPr>
          <a:xfrm>
            <a:off x="7693025" y="4005262"/>
            <a:ext cx="20955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41" name="Google Shape;1641;p103"/>
          <p:cNvSpPr txBox="1"/>
          <p:nvPr/>
        </p:nvSpPr>
        <p:spPr>
          <a:xfrm>
            <a:off x="2271712" y="2963862"/>
            <a:ext cx="192087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42" name="Google Shape;1642;p103"/>
          <p:cNvSpPr txBox="1"/>
          <p:nvPr/>
        </p:nvSpPr>
        <p:spPr>
          <a:xfrm>
            <a:off x="3816350" y="2438400"/>
            <a:ext cx="1997075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643" name="Google Shape;1643;p103"/>
          <p:cNvSpPr txBox="1"/>
          <p:nvPr/>
        </p:nvSpPr>
        <p:spPr>
          <a:xfrm>
            <a:off x="6892925" y="2909887"/>
            <a:ext cx="1412875" cy="33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ligase</a:t>
            </a:r>
            <a:endParaRPr sz="1800" b="0" i="0" u="none" strike="noStrike" cap="none"/>
          </a:p>
        </p:txBody>
      </p:sp>
      <p:sp>
        <p:nvSpPr>
          <p:cNvPr id="1644" name="Google Shape;1644;p103"/>
          <p:cNvSpPr txBox="1"/>
          <p:nvPr/>
        </p:nvSpPr>
        <p:spPr>
          <a:xfrm>
            <a:off x="5254625" y="2909887"/>
            <a:ext cx="1298575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</a:t>
            </a:r>
            <a:endParaRPr sz="1800" b="0" i="0" u="none" strike="noStrike" cap="none"/>
          </a:p>
        </p:txBody>
      </p:sp>
      <p:sp>
        <p:nvSpPr>
          <p:cNvPr id="1645" name="Google Shape;1645;p103"/>
          <p:cNvSpPr txBox="1"/>
          <p:nvPr/>
        </p:nvSpPr>
        <p:spPr>
          <a:xfrm>
            <a:off x="1535112" y="2549525"/>
            <a:ext cx="150336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cxnSp>
        <p:nvCxnSpPr>
          <p:cNvPr id="1646" name="Google Shape;1646;p103"/>
          <p:cNvCxnSpPr/>
          <p:nvPr/>
        </p:nvCxnSpPr>
        <p:spPr>
          <a:xfrm>
            <a:off x="4613275" y="2746375"/>
            <a:ext cx="25400" cy="8874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47" name="Google Shape;1647;p103"/>
          <p:cNvCxnSpPr/>
          <p:nvPr/>
        </p:nvCxnSpPr>
        <p:spPr>
          <a:xfrm flipH="1">
            <a:off x="5330825" y="3208337"/>
            <a:ext cx="114300" cy="2746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48" name="Google Shape;1648;p103"/>
          <p:cNvCxnSpPr/>
          <p:nvPr/>
        </p:nvCxnSpPr>
        <p:spPr>
          <a:xfrm flipH="1">
            <a:off x="6824662" y="3221037"/>
            <a:ext cx="152400" cy="307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49" name="Google Shape;1649;p103"/>
          <p:cNvCxnSpPr/>
          <p:nvPr/>
        </p:nvCxnSpPr>
        <p:spPr>
          <a:xfrm>
            <a:off x="1960562" y="2855912"/>
            <a:ext cx="130175" cy="2428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04"/>
          <p:cNvSpPr txBox="1"/>
          <p:nvPr/>
        </p:nvSpPr>
        <p:spPr>
          <a:xfrm>
            <a:off x="53975" y="157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DNA Replication Complex</a:t>
            </a:r>
            <a:endParaRPr sz="1800" b="0" i="0" u="none" strike="noStrike" cap="none"/>
          </a:p>
        </p:txBody>
      </p:sp>
      <p:sp>
        <p:nvSpPr>
          <p:cNvPr id="1656" name="Google Shape;1656;p104"/>
          <p:cNvSpPr txBox="1"/>
          <p:nvPr/>
        </p:nvSpPr>
        <p:spPr>
          <a:xfrm>
            <a:off x="55562" y="1255712"/>
            <a:ext cx="8737600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proteins that participate in DNA replication form a large complex, a “DNA replication machine”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DNA replication machine may be stationary during the replication process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Tahoma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Recent studies support a model in which DNA polymerase molecules “reel in” parental DNA and “extrude” newly made daughter DNA molecules</a:t>
            </a:r>
            <a:endParaRPr sz="1800" b="0" i="0" u="none" strike="noStrike" cap="none"/>
          </a:p>
        </p:txBody>
      </p:sp>
      <p:cxnSp>
        <p:nvCxnSpPr>
          <p:cNvPr id="1657" name="Google Shape;1657;p10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58" name="Google Shape;1658;p10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659" name="Google Shape;1659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0" name="Google Shape;1660;p104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DNA Replication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6" name="Google Shape;1666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407987"/>
            <a:ext cx="8170862" cy="586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7" name="Google Shape;1667;p105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13.18</a:t>
            </a:r>
            <a:endParaRPr sz="1800" b="0" i="0" u="none" strike="noStrike" cap="none"/>
          </a:p>
        </p:txBody>
      </p:sp>
      <p:sp>
        <p:nvSpPr>
          <p:cNvPr id="1668" name="Google Shape;1668;p105"/>
          <p:cNvSpPr txBox="1"/>
          <p:nvPr/>
        </p:nvSpPr>
        <p:spPr>
          <a:xfrm>
            <a:off x="4687887" y="4108450"/>
            <a:ext cx="1952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69" name="Google Shape;1669;p105"/>
          <p:cNvSpPr txBox="1"/>
          <p:nvPr/>
        </p:nvSpPr>
        <p:spPr>
          <a:xfrm>
            <a:off x="5262562" y="4110037"/>
            <a:ext cx="17780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70" name="Google Shape;1670;p105"/>
          <p:cNvSpPr txBox="1"/>
          <p:nvPr/>
        </p:nvSpPr>
        <p:spPr>
          <a:xfrm>
            <a:off x="5159375" y="2703512"/>
            <a:ext cx="214312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71" name="Google Shape;1671;p105"/>
          <p:cNvSpPr txBox="1"/>
          <p:nvPr/>
        </p:nvSpPr>
        <p:spPr>
          <a:xfrm>
            <a:off x="4789487" y="20701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72" name="Google Shape;1672;p105"/>
          <p:cNvSpPr txBox="1"/>
          <p:nvPr/>
        </p:nvSpPr>
        <p:spPr>
          <a:xfrm>
            <a:off x="5265737" y="172878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73" name="Google Shape;1673;p105"/>
          <p:cNvSpPr txBox="1"/>
          <p:nvPr/>
        </p:nvSpPr>
        <p:spPr>
          <a:xfrm>
            <a:off x="5683250" y="2560637"/>
            <a:ext cx="192087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74" name="Google Shape;1674;p105"/>
          <p:cNvSpPr txBox="1"/>
          <p:nvPr/>
        </p:nvSpPr>
        <p:spPr>
          <a:xfrm>
            <a:off x="4833937" y="4483100"/>
            <a:ext cx="1674812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strand</a:t>
            </a:r>
            <a:endParaRPr sz="1800" b="0" i="0" u="none" strike="noStrike" cap="none"/>
          </a:p>
        </p:txBody>
      </p:sp>
      <p:sp>
        <p:nvSpPr>
          <p:cNvPr id="1675" name="Google Shape;1675;p105"/>
          <p:cNvSpPr txBox="1"/>
          <p:nvPr/>
        </p:nvSpPr>
        <p:spPr>
          <a:xfrm>
            <a:off x="3284537" y="1189037"/>
            <a:ext cx="12890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pol III</a:t>
            </a:r>
            <a:endParaRPr sz="1800" b="0" i="0" u="none" strike="noStrike" cap="none"/>
          </a:p>
        </p:txBody>
      </p:sp>
      <p:sp>
        <p:nvSpPr>
          <p:cNvPr id="1676" name="Google Shape;1676;p105"/>
          <p:cNvSpPr txBox="1"/>
          <p:nvPr/>
        </p:nvSpPr>
        <p:spPr>
          <a:xfrm>
            <a:off x="5748337" y="1592262"/>
            <a:ext cx="18430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strand</a:t>
            </a:r>
            <a:endParaRPr sz="1800" b="0" i="0" u="none" strike="noStrike" cap="none"/>
          </a:p>
        </p:txBody>
      </p:sp>
      <p:sp>
        <p:nvSpPr>
          <p:cNvPr id="1677" name="Google Shape;1677;p105"/>
          <p:cNvSpPr txBox="1"/>
          <p:nvPr/>
        </p:nvSpPr>
        <p:spPr>
          <a:xfrm>
            <a:off x="7534275" y="4027487"/>
            <a:ext cx="955675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Lagging 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 b="0" i="0" u="none" strike="noStrike" cap="none"/>
          </a:p>
        </p:txBody>
      </p:sp>
      <p:sp>
        <p:nvSpPr>
          <p:cNvPr id="1678" name="Google Shape;1678;p105"/>
          <p:cNvSpPr txBox="1"/>
          <p:nvPr/>
        </p:nvSpPr>
        <p:spPr>
          <a:xfrm>
            <a:off x="1941512" y="1593850"/>
            <a:ext cx="163195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DNA</a:t>
            </a:r>
            <a:endParaRPr sz="1800" b="0" i="0" u="none" strike="noStrike" cap="none"/>
          </a:p>
        </p:txBody>
      </p:sp>
      <p:sp>
        <p:nvSpPr>
          <p:cNvPr id="1679" name="Google Shape;1679;p105"/>
          <p:cNvSpPr txBox="1"/>
          <p:nvPr/>
        </p:nvSpPr>
        <p:spPr>
          <a:xfrm>
            <a:off x="3833812" y="3302000"/>
            <a:ext cx="98425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Helicase</a:t>
            </a:r>
            <a:endParaRPr sz="1800" b="0" i="0" u="none" strike="noStrike" cap="none"/>
          </a:p>
        </p:txBody>
      </p:sp>
      <p:sp>
        <p:nvSpPr>
          <p:cNvPr id="1680" name="Google Shape;1680;p105"/>
          <p:cNvSpPr txBox="1"/>
          <p:nvPr/>
        </p:nvSpPr>
        <p:spPr>
          <a:xfrm>
            <a:off x="1814512" y="3279775"/>
            <a:ext cx="1320800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Connecting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proteins</a:t>
            </a:r>
            <a:endParaRPr sz="1800" b="0" i="0" u="none" strike="noStrike" cap="none"/>
          </a:p>
        </p:txBody>
      </p:sp>
      <p:sp>
        <p:nvSpPr>
          <p:cNvPr id="1681" name="Google Shape;1681;p105"/>
          <p:cNvSpPr txBox="1"/>
          <p:nvPr/>
        </p:nvSpPr>
        <p:spPr>
          <a:xfrm>
            <a:off x="2508250" y="4413250"/>
            <a:ext cx="725487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 III</a:t>
            </a:r>
            <a:endParaRPr sz="1800" b="0" i="0" u="none" strike="noStrike" cap="none"/>
          </a:p>
        </p:txBody>
      </p:sp>
      <p:sp>
        <p:nvSpPr>
          <p:cNvPr id="1682" name="Google Shape;1682;p105"/>
          <p:cNvSpPr txBox="1"/>
          <p:nvPr/>
        </p:nvSpPr>
        <p:spPr>
          <a:xfrm>
            <a:off x="2709862" y="2035175"/>
            <a:ext cx="231775" cy="2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83" name="Google Shape;1683;p105"/>
          <p:cNvSpPr txBox="1"/>
          <p:nvPr/>
        </p:nvSpPr>
        <p:spPr>
          <a:xfrm>
            <a:off x="2155825" y="2030412"/>
            <a:ext cx="2111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84" name="Google Shape;1684;p105"/>
          <p:cNvSpPr txBox="1"/>
          <p:nvPr/>
        </p:nvSpPr>
        <p:spPr>
          <a:xfrm>
            <a:off x="2163762" y="2800350"/>
            <a:ext cx="200025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85" name="Google Shape;1685;p105"/>
          <p:cNvSpPr txBox="1"/>
          <p:nvPr/>
        </p:nvSpPr>
        <p:spPr>
          <a:xfrm>
            <a:off x="2714625" y="2801937"/>
            <a:ext cx="182562" cy="2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686" name="Google Shape;1686;p105"/>
          <p:cNvSpPr txBox="1"/>
          <p:nvPr/>
        </p:nvSpPr>
        <p:spPr>
          <a:xfrm>
            <a:off x="3875087" y="4600575"/>
            <a:ext cx="195262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687" name="Google Shape;1687;p105"/>
          <p:cNvSpPr txBox="1"/>
          <p:nvPr/>
        </p:nvSpPr>
        <p:spPr>
          <a:xfrm>
            <a:off x="3314700" y="4684712"/>
            <a:ext cx="17780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cxnSp>
        <p:nvCxnSpPr>
          <p:cNvPr id="1688" name="Google Shape;1688;p105"/>
          <p:cNvCxnSpPr/>
          <p:nvPr/>
        </p:nvCxnSpPr>
        <p:spPr>
          <a:xfrm>
            <a:off x="3959225" y="1479550"/>
            <a:ext cx="146050" cy="3048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89" name="Google Shape;1689;p105"/>
          <p:cNvCxnSpPr/>
          <p:nvPr/>
        </p:nvCxnSpPr>
        <p:spPr>
          <a:xfrm>
            <a:off x="3308350" y="1863725"/>
            <a:ext cx="152400" cy="3873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0" name="Google Shape;1690;p105"/>
          <p:cNvCxnSpPr/>
          <p:nvPr/>
        </p:nvCxnSpPr>
        <p:spPr>
          <a:xfrm>
            <a:off x="5318125" y="1574800"/>
            <a:ext cx="387350" cy="11747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1" name="Google Shape;1691;p105"/>
          <p:cNvCxnSpPr/>
          <p:nvPr/>
        </p:nvCxnSpPr>
        <p:spPr>
          <a:xfrm>
            <a:off x="3635375" y="3025775"/>
            <a:ext cx="206375" cy="2794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2" name="Google Shape;1692;p105"/>
          <p:cNvCxnSpPr/>
          <p:nvPr/>
        </p:nvCxnSpPr>
        <p:spPr>
          <a:xfrm rot="10800000">
            <a:off x="3130550" y="3422650"/>
            <a:ext cx="200025" cy="63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3" name="Google Shape;1693;p105"/>
          <p:cNvCxnSpPr/>
          <p:nvPr/>
        </p:nvCxnSpPr>
        <p:spPr>
          <a:xfrm flipH="1">
            <a:off x="3038475" y="4267200"/>
            <a:ext cx="301625" cy="2540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4" name="Google Shape;1694;p105"/>
          <p:cNvCxnSpPr/>
          <p:nvPr/>
        </p:nvCxnSpPr>
        <p:spPr>
          <a:xfrm>
            <a:off x="4121150" y="4067175"/>
            <a:ext cx="666750" cy="5715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5" name="Google Shape;1695;p105"/>
          <p:cNvCxnSpPr/>
          <p:nvPr/>
        </p:nvCxnSpPr>
        <p:spPr>
          <a:xfrm flipH="1">
            <a:off x="4486275" y="4625975"/>
            <a:ext cx="298450" cy="2730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6" name="Google Shape;1696;p105"/>
          <p:cNvCxnSpPr/>
          <p:nvPr/>
        </p:nvCxnSpPr>
        <p:spPr>
          <a:xfrm>
            <a:off x="7129462" y="3827462"/>
            <a:ext cx="355600" cy="30003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7" name="Google Shape;1697;p105"/>
          <p:cNvCxnSpPr/>
          <p:nvPr/>
        </p:nvCxnSpPr>
        <p:spPr>
          <a:xfrm>
            <a:off x="3959225" y="1479550"/>
            <a:ext cx="146050" cy="304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8" name="Google Shape;1698;p105"/>
          <p:cNvCxnSpPr/>
          <p:nvPr/>
        </p:nvCxnSpPr>
        <p:spPr>
          <a:xfrm>
            <a:off x="3308350" y="1863725"/>
            <a:ext cx="152400" cy="387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99" name="Google Shape;1699;p105"/>
          <p:cNvCxnSpPr/>
          <p:nvPr/>
        </p:nvCxnSpPr>
        <p:spPr>
          <a:xfrm>
            <a:off x="3635375" y="3025775"/>
            <a:ext cx="206375" cy="2794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00" name="Google Shape;1700;p105"/>
          <p:cNvCxnSpPr/>
          <p:nvPr/>
        </p:nvCxnSpPr>
        <p:spPr>
          <a:xfrm rot="10800000">
            <a:off x="3130550" y="3422650"/>
            <a:ext cx="200025" cy="6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01" name="Google Shape;1701;p105"/>
          <p:cNvCxnSpPr/>
          <p:nvPr/>
        </p:nvCxnSpPr>
        <p:spPr>
          <a:xfrm flipH="1">
            <a:off x="3038475" y="4267200"/>
            <a:ext cx="301625" cy="2540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02" name="Google Shape;1702;p105"/>
          <p:cNvCxnSpPr/>
          <p:nvPr/>
        </p:nvCxnSpPr>
        <p:spPr>
          <a:xfrm>
            <a:off x="4121150" y="4067175"/>
            <a:ext cx="660400" cy="5651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03" name="Google Shape;1703;p105"/>
          <p:cNvCxnSpPr/>
          <p:nvPr/>
        </p:nvCxnSpPr>
        <p:spPr>
          <a:xfrm flipH="1">
            <a:off x="4486275" y="4625975"/>
            <a:ext cx="298450" cy="2730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04" name="Google Shape;1704;p105"/>
          <p:cNvCxnSpPr/>
          <p:nvPr/>
        </p:nvCxnSpPr>
        <p:spPr>
          <a:xfrm>
            <a:off x="5318125" y="1574800"/>
            <a:ext cx="387350" cy="1174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05" name="Google Shape;1705;p105"/>
          <p:cNvCxnSpPr/>
          <p:nvPr/>
        </p:nvCxnSpPr>
        <p:spPr>
          <a:xfrm>
            <a:off x="7129462" y="3827462"/>
            <a:ext cx="355600" cy="3000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/>
        </p:nvSpPr>
        <p:spPr>
          <a:xfrm>
            <a:off x="55562" y="1254125"/>
            <a:ext cx="8763000" cy="490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he mixed heat-killed remains of the pathogenic strain with living cells of the harmless strain, some living cells became pathogenic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called this phenomenon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now defined as a change in genotype and phenotype due to assimilation of foreign DNA</a:t>
            </a:r>
            <a:endParaRPr sz="1800" b="0" i="0" u="none" strike="noStrike" cap="none"/>
          </a:p>
        </p:txBody>
      </p:sp>
      <p:cxnSp>
        <p:nvCxnSpPr>
          <p:cNvPr id="152" name="Google Shape;152;p32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3" name="Google Shape;153;p32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06"/>
          <p:cNvSpPr txBox="1"/>
          <p:nvPr/>
        </p:nvSpPr>
        <p:spPr>
          <a:xfrm>
            <a:off x="87312" y="1651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Proofreading and Repairing DNA</a:t>
            </a:r>
            <a:endParaRPr sz="1800" b="0" i="0" u="none" strike="noStrike" cap="none"/>
          </a:p>
        </p:txBody>
      </p:sp>
      <p:sp>
        <p:nvSpPr>
          <p:cNvPr id="1712" name="Google Shape;1712;p106"/>
          <p:cNvSpPr txBox="1"/>
          <p:nvPr/>
        </p:nvSpPr>
        <p:spPr>
          <a:xfrm>
            <a:off x="63500" y="1257300"/>
            <a:ext cx="8750300" cy="5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polymerases proofread newly made DNA, replacing any incorrect nucleotides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mismatch repair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DNA, other enzymes correct errors in base pairing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hereditary defect in one such enzyme is associated with a form of colon cancer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defect allows cancer-causing errors to accumulate in DNA faster than normal</a:t>
            </a:r>
            <a:endParaRPr sz="1800" b="0" i="0" u="none" strike="noStrike" cap="none"/>
          </a:p>
        </p:txBody>
      </p:sp>
      <p:cxnSp>
        <p:nvCxnSpPr>
          <p:cNvPr id="1713" name="Google Shape;1713;p106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14" name="Google Shape;1714;p10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07"/>
          <p:cNvSpPr txBox="1"/>
          <p:nvPr/>
        </p:nvSpPr>
        <p:spPr>
          <a:xfrm>
            <a:off x="55562" y="1257300"/>
            <a:ext cx="8458200" cy="5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can be damaged by exposure to harmful chemical or physical agents such as cigarette smoke and X-rays; it can also undergo spontaneous changes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nucleotide excision repair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nuclease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cuts out and replaces damaged stretches of DNA</a:t>
            </a:r>
            <a:endParaRPr sz="1800" b="0" i="0" u="none" strike="noStrike" cap="none"/>
          </a:p>
        </p:txBody>
      </p:sp>
      <p:cxnSp>
        <p:nvCxnSpPr>
          <p:cNvPr id="1721" name="Google Shape;1721;p107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22" name="Google Shape;1722;p10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112" y="136525"/>
            <a:ext cx="3024187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108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13.19-1</a:t>
            </a:r>
            <a:endParaRPr sz="1800" b="0" i="0" u="none" strike="noStrike" cap="none"/>
          </a:p>
        </p:txBody>
      </p:sp>
      <p:sp>
        <p:nvSpPr>
          <p:cNvPr id="1730" name="Google Shape;1730;p108"/>
          <p:cNvSpPr txBox="1"/>
          <p:nvPr/>
        </p:nvSpPr>
        <p:spPr>
          <a:xfrm>
            <a:off x="3244850" y="7239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31" name="Google Shape;1731;p108"/>
          <p:cNvSpPr txBox="1"/>
          <p:nvPr/>
        </p:nvSpPr>
        <p:spPr>
          <a:xfrm>
            <a:off x="3246437" y="19367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32" name="Google Shape;1732;p108"/>
          <p:cNvSpPr txBox="1"/>
          <p:nvPr/>
        </p:nvSpPr>
        <p:spPr>
          <a:xfrm>
            <a:off x="3244850" y="1198562"/>
            <a:ext cx="1039812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Nuclease</a:t>
            </a:r>
            <a:endParaRPr sz="1800" b="0" i="0" u="none" strike="noStrike" cap="none"/>
          </a:p>
        </p:txBody>
      </p:sp>
      <p:cxnSp>
        <p:nvCxnSpPr>
          <p:cNvPr id="1733" name="Google Shape;1733;p108"/>
          <p:cNvCxnSpPr/>
          <p:nvPr/>
        </p:nvCxnSpPr>
        <p:spPr>
          <a:xfrm>
            <a:off x="3852862" y="1452562"/>
            <a:ext cx="541337" cy="452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34" name="Google Shape;1734;p108"/>
          <p:cNvSpPr txBox="1"/>
          <p:nvPr/>
        </p:nvSpPr>
        <p:spPr>
          <a:xfrm>
            <a:off x="5613400" y="19685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35" name="Google Shape;1735;p108"/>
          <p:cNvSpPr txBox="1"/>
          <p:nvPr/>
        </p:nvSpPr>
        <p:spPr>
          <a:xfrm>
            <a:off x="5610225" y="72548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36" name="Google Shape;1736;p108"/>
          <p:cNvSpPr txBox="1"/>
          <p:nvPr/>
        </p:nvSpPr>
        <p:spPr>
          <a:xfrm>
            <a:off x="3243262" y="2617787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37" name="Google Shape;1737;p108"/>
          <p:cNvSpPr txBox="1"/>
          <p:nvPr/>
        </p:nvSpPr>
        <p:spPr>
          <a:xfrm>
            <a:off x="3244850" y="209232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38" name="Google Shape;1738;p108"/>
          <p:cNvSpPr txBox="1"/>
          <p:nvPr/>
        </p:nvSpPr>
        <p:spPr>
          <a:xfrm>
            <a:off x="5611812" y="20955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39" name="Google Shape;1739;p108"/>
          <p:cNvSpPr txBox="1"/>
          <p:nvPr/>
        </p:nvSpPr>
        <p:spPr>
          <a:xfrm>
            <a:off x="5608637" y="262413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" name="Google Shape;174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112" y="136525"/>
            <a:ext cx="3024187" cy="63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6" name="Google Shape;1746;p10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13.19-2</a:t>
            </a:r>
            <a:endParaRPr sz="1800" b="0" i="0" u="none" strike="noStrike" cap="none"/>
          </a:p>
        </p:txBody>
      </p:sp>
      <p:sp>
        <p:nvSpPr>
          <p:cNvPr id="1747" name="Google Shape;1747;p109"/>
          <p:cNvSpPr txBox="1"/>
          <p:nvPr/>
        </p:nvSpPr>
        <p:spPr>
          <a:xfrm>
            <a:off x="3244850" y="7239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48" name="Google Shape;1748;p109"/>
          <p:cNvSpPr txBox="1"/>
          <p:nvPr/>
        </p:nvSpPr>
        <p:spPr>
          <a:xfrm>
            <a:off x="3246437" y="19367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49" name="Google Shape;1749;p109"/>
          <p:cNvSpPr txBox="1"/>
          <p:nvPr/>
        </p:nvSpPr>
        <p:spPr>
          <a:xfrm>
            <a:off x="3244850" y="1198562"/>
            <a:ext cx="1039812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Nuclease</a:t>
            </a:r>
            <a:endParaRPr sz="1800" b="0" i="0" u="none" strike="noStrike" cap="none"/>
          </a:p>
        </p:txBody>
      </p:sp>
      <p:cxnSp>
        <p:nvCxnSpPr>
          <p:cNvPr id="1750" name="Google Shape;1750;p109"/>
          <p:cNvCxnSpPr/>
          <p:nvPr/>
        </p:nvCxnSpPr>
        <p:spPr>
          <a:xfrm>
            <a:off x="3852862" y="1452562"/>
            <a:ext cx="541337" cy="452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51" name="Google Shape;1751;p109"/>
          <p:cNvSpPr txBox="1"/>
          <p:nvPr/>
        </p:nvSpPr>
        <p:spPr>
          <a:xfrm>
            <a:off x="5613400" y="19685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52" name="Google Shape;1752;p109"/>
          <p:cNvSpPr txBox="1"/>
          <p:nvPr/>
        </p:nvSpPr>
        <p:spPr>
          <a:xfrm>
            <a:off x="5610225" y="72548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53" name="Google Shape;1753;p109"/>
          <p:cNvSpPr txBox="1"/>
          <p:nvPr/>
        </p:nvSpPr>
        <p:spPr>
          <a:xfrm>
            <a:off x="3243262" y="2617787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54" name="Google Shape;1754;p109"/>
          <p:cNvSpPr txBox="1"/>
          <p:nvPr/>
        </p:nvSpPr>
        <p:spPr>
          <a:xfrm>
            <a:off x="3244850" y="209232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55" name="Google Shape;1755;p109"/>
          <p:cNvSpPr txBox="1"/>
          <p:nvPr/>
        </p:nvSpPr>
        <p:spPr>
          <a:xfrm>
            <a:off x="3100387" y="3060700"/>
            <a:ext cx="12858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polymerase</a:t>
            </a:r>
            <a:endParaRPr sz="1800" b="0" i="0" u="none" strike="noStrike" cap="none"/>
          </a:p>
        </p:txBody>
      </p:sp>
      <p:sp>
        <p:nvSpPr>
          <p:cNvPr id="1756" name="Google Shape;1756;p109"/>
          <p:cNvSpPr txBox="1"/>
          <p:nvPr/>
        </p:nvSpPr>
        <p:spPr>
          <a:xfrm>
            <a:off x="5611812" y="20955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57" name="Google Shape;1757;p109"/>
          <p:cNvSpPr txBox="1"/>
          <p:nvPr/>
        </p:nvSpPr>
        <p:spPr>
          <a:xfrm>
            <a:off x="5608637" y="262413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cxnSp>
        <p:nvCxnSpPr>
          <p:cNvPr id="1758" name="Google Shape;1758;p109"/>
          <p:cNvCxnSpPr/>
          <p:nvPr/>
        </p:nvCxnSpPr>
        <p:spPr>
          <a:xfrm>
            <a:off x="3903662" y="3576637"/>
            <a:ext cx="701675" cy="419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59" name="Google Shape;1759;p109"/>
          <p:cNvSpPr txBox="1"/>
          <p:nvPr/>
        </p:nvSpPr>
        <p:spPr>
          <a:xfrm>
            <a:off x="3244850" y="4518025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60" name="Google Shape;1760;p109"/>
          <p:cNvSpPr txBox="1"/>
          <p:nvPr/>
        </p:nvSpPr>
        <p:spPr>
          <a:xfrm>
            <a:off x="3246437" y="3992562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61" name="Google Shape;1761;p109"/>
          <p:cNvSpPr txBox="1"/>
          <p:nvPr/>
        </p:nvSpPr>
        <p:spPr>
          <a:xfrm>
            <a:off x="5613400" y="3995737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62" name="Google Shape;1762;p109"/>
          <p:cNvSpPr txBox="1"/>
          <p:nvPr/>
        </p:nvSpPr>
        <p:spPr>
          <a:xfrm>
            <a:off x="5610225" y="452437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8" name="Google Shape;1768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112" y="136525"/>
            <a:ext cx="3024187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11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13.19-3</a:t>
            </a:r>
            <a:endParaRPr sz="1800" b="0" i="0" u="none" strike="noStrike" cap="none"/>
          </a:p>
        </p:txBody>
      </p:sp>
      <p:sp>
        <p:nvSpPr>
          <p:cNvPr id="1770" name="Google Shape;1770;p110"/>
          <p:cNvSpPr txBox="1"/>
          <p:nvPr/>
        </p:nvSpPr>
        <p:spPr>
          <a:xfrm>
            <a:off x="3244850" y="7239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71" name="Google Shape;1771;p110"/>
          <p:cNvSpPr txBox="1"/>
          <p:nvPr/>
        </p:nvSpPr>
        <p:spPr>
          <a:xfrm>
            <a:off x="3246437" y="19367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72" name="Google Shape;1772;p110"/>
          <p:cNvSpPr txBox="1"/>
          <p:nvPr/>
        </p:nvSpPr>
        <p:spPr>
          <a:xfrm>
            <a:off x="3244850" y="1198562"/>
            <a:ext cx="1039812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Nuclease</a:t>
            </a:r>
            <a:endParaRPr sz="1800" b="0" i="0" u="none" strike="noStrike" cap="none"/>
          </a:p>
        </p:txBody>
      </p:sp>
      <p:cxnSp>
        <p:nvCxnSpPr>
          <p:cNvPr id="1773" name="Google Shape;1773;p110"/>
          <p:cNvCxnSpPr/>
          <p:nvPr/>
        </p:nvCxnSpPr>
        <p:spPr>
          <a:xfrm>
            <a:off x="3852862" y="1452562"/>
            <a:ext cx="541337" cy="452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74" name="Google Shape;1774;p110"/>
          <p:cNvSpPr txBox="1"/>
          <p:nvPr/>
        </p:nvSpPr>
        <p:spPr>
          <a:xfrm>
            <a:off x="5613400" y="19685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75" name="Google Shape;1775;p110"/>
          <p:cNvSpPr txBox="1"/>
          <p:nvPr/>
        </p:nvSpPr>
        <p:spPr>
          <a:xfrm>
            <a:off x="5610225" y="72548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76" name="Google Shape;1776;p110"/>
          <p:cNvSpPr txBox="1"/>
          <p:nvPr/>
        </p:nvSpPr>
        <p:spPr>
          <a:xfrm>
            <a:off x="3243262" y="2617787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77" name="Google Shape;1777;p110"/>
          <p:cNvSpPr txBox="1"/>
          <p:nvPr/>
        </p:nvSpPr>
        <p:spPr>
          <a:xfrm>
            <a:off x="3244850" y="209232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78" name="Google Shape;1778;p110"/>
          <p:cNvSpPr txBox="1"/>
          <p:nvPr/>
        </p:nvSpPr>
        <p:spPr>
          <a:xfrm>
            <a:off x="3100387" y="3060700"/>
            <a:ext cx="12858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polymerase</a:t>
            </a:r>
            <a:endParaRPr sz="1800" b="0" i="0" u="none" strike="noStrike" cap="none"/>
          </a:p>
        </p:txBody>
      </p:sp>
      <p:sp>
        <p:nvSpPr>
          <p:cNvPr id="1779" name="Google Shape;1779;p110"/>
          <p:cNvSpPr txBox="1"/>
          <p:nvPr/>
        </p:nvSpPr>
        <p:spPr>
          <a:xfrm>
            <a:off x="5611812" y="2095500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80" name="Google Shape;1780;p110"/>
          <p:cNvSpPr txBox="1"/>
          <p:nvPr/>
        </p:nvSpPr>
        <p:spPr>
          <a:xfrm>
            <a:off x="5608637" y="2624137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cxnSp>
        <p:nvCxnSpPr>
          <p:cNvPr id="1781" name="Google Shape;1781;p110"/>
          <p:cNvCxnSpPr/>
          <p:nvPr/>
        </p:nvCxnSpPr>
        <p:spPr>
          <a:xfrm>
            <a:off x="3903662" y="3576637"/>
            <a:ext cx="701675" cy="419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82" name="Google Shape;1782;p110"/>
          <p:cNvSpPr txBox="1"/>
          <p:nvPr/>
        </p:nvSpPr>
        <p:spPr>
          <a:xfrm>
            <a:off x="3244850" y="4518025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83" name="Google Shape;1783;p110"/>
          <p:cNvSpPr txBox="1"/>
          <p:nvPr/>
        </p:nvSpPr>
        <p:spPr>
          <a:xfrm>
            <a:off x="3246437" y="3992562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84" name="Google Shape;1784;p110"/>
          <p:cNvSpPr txBox="1"/>
          <p:nvPr/>
        </p:nvSpPr>
        <p:spPr>
          <a:xfrm>
            <a:off x="5613400" y="3995737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85" name="Google Shape;1785;p110"/>
          <p:cNvSpPr txBox="1"/>
          <p:nvPr/>
        </p:nvSpPr>
        <p:spPr>
          <a:xfrm>
            <a:off x="5610225" y="452437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86" name="Google Shape;1786;p110"/>
          <p:cNvSpPr txBox="1"/>
          <p:nvPr/>
        </p:nvSpPr>
        <p:spPr>
          <a:xfrm>
            <a:off x="4837112" y="5178425"/>
            <a:ext cx="1244600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ligase</a:t>
            </a:r>
            <a:endParaRPr sz="1800" b="0" i="0" u="none" strike="noStrike" cap="none"/>
          </a:p>
        </p:txBody>
      </p:sp>
      <p:cxnSp>
        <p:nvCxnSpPr>
          <p:cNvPr id="1787" name="Google Shape;1787;p110"/>
          <p:cNvCxnSpPr/>
          <p:nvPr/>
        </p:nvCxnSpPr>
        <p:spPr>
          <a:xfrm>
            <a:off x="5100637" y="5435600"/>
            <a:ext cx="190500" cy="2333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88" name="Google Shape;1788;p110"/>
          <p:cNvSpPr txBox="1"/>
          <p:nvPr/>
        </p:nvSpPr>
        <p:spPr>
          <a:xfrm>
            <a:off x="3241675" y="6245225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89" name="Google Shape;1789;p110"/>
          <p:cNvSpPr txBox="1"/>
          <p:nvPr/>
        </p:nvSpPr>
        <p:spPr>
          <a:xfrm>
            <a:off x="3243262" y="5719762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  <p:sp>
        <p:nvSpPr>
          <p:cNvPr id="1790" name="Google Shape;1790;p110"/>
          <p:cNvSpPr txBox="1"/>
          <p:nvPr/>
        </p:nvSpPr>
        <p:spPr>
          <a:xfrm>
            <a:off x="5610225" y="5722937"/>
            <a:ext cx="207962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3′</a:t>
            </a:r>
            <a:endParaRPr sz="1800" b="0" i="0" u="none" strike="noStrike" cap="none"/>
          </a:p>
        </p:txBody>
      </p:sp>
      <p:sp>
        <p:nvSpPr>
          <p:cNvPr id="1791" name="Google Shape;1791;p110"/>
          <p:cNvSpPr txBox="1"/>
          <p:nvPr/>
        </p:nvSpPr>
        <p:spPr>
          <a:xfrm>
            <a:off x="5607050" y="6251575"/>
            <a:ext cx="21431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5′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11"/>
          <p:cNvSpPr txBox="1"/>
          <p:nvPr/>
        </p:nvSpPr>
        <p:spPr>
          <a:xfrm>
            <a:off x="76200" y="163512"/>
            <a:ext cx="8686800" cy="93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Evolutionary Significance of Altered DNA Nucleotides</a:t>
            </a:r>
            <a:endParaRPr sz="1800" b="0" i="0" u="none" strike="noStrike" cap="none"/>
          </a:p>
        </p:txBody>
      </p:sp>
      <p:sp>
        <p:nvSpPr>
          <p:cNvPr id="1798" name="Google Shape;1798;p111"/>
          <p:cNvSpPr txBox="1"/>
          <p:nvPr/>
        </p:nvSpPr>
        <p:spPr>
          <a:xfrm>
            <a:off x="55562" y="1346200"/>
            <a:ext cx="8915400" cy="4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 rate after proofreading repair is low but not zero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changes may become permanent and can be passed on to the next generation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changes (mutations) are the source of the genetic variation upon which natural selection operates</a:t>
            </a:r>
            <a:endParaRPr sz="1800" b="0" i="0" u="none" strike="noStrike" cap="none"/>
          </a:p>
        </p:txBody>
      </p:sp>
      <p:cxnSp>
        <p:nvCxnSpPr>
          <p:cNvPr id="1799" name="Google Shape;1799;p111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00" name="Google Shape;1800;p111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112"/>
          <p:cNvSpPr txBox="1"/>
          <p:nvPr/>
        </p:nvSpPr>
        <p:spPr>
          <a:xfrm>
            <a:off x="88900" y="1571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Replicating the Ends of DNA Molecules</a:t>
            </a:r>
            <a:endParaRPr sz="1800" b="0" i="0" u="none" strike="noStrike" cap="none"/>
          </a:p>
        </p:txBody>
      </p:sp>
      <p:sp>
        <p:nvSpPr>
          <p:cNvPr id="1807" name="Google Shape;1807;p112"/>
          <p:cNvSpPr txBox="1"/>
          <p:nvPr/>
        </p:nvSpPr>
        <p:spPr>
          <a:xfrm>
            <a:off x="63500" y="1257300"/>
            <a:ext cx="8851900" cy="4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Limitations of DNA polymerase create problems for the linear DNA of eukaryotic chromosomes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usual replication machinery cannot complete the 5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′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ends of daughter strands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rounds of replication produce shorter DNA molecules with uneven ends</a:t>
            </a:r>
            <a:endParaRPr sz="1800" b="0" i="0" u="none" strike="noStrike" cap="none"/>
          </a:p>
        </p:txBody>
      </p:sp>
      <p:cxnSp>
        <p:nvCxnSpPr>
          <p:cNvPr id="1808" name="Google Shape;1808;p112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09" name="Google Shape;1809;p112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810" name="Google Shape;1810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54086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1" name="Google Shape;1811;p112"/>
          <p:cNvSpPr txBox="1"/>
          <p:nvPr/>
        </p:nvSpPr>
        <p:spPr>
          <a:xfrm>
            <a:off x="3360737" y="54546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Animation: DNA Packing</a:t>
            </a:r>
            <a:endParaRPr sz="1800" b="0" i="0" u="none" strike="noStrike" cap="none"/>
          </a:p>
        </p:txBody>
      </p:sp>
      <p:pic>
        <p:nvPicPr>
          <p:cNvPr id="1812" name="Google Shape;1812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6005512"/>
            <a:ext cx="890587" cy="4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3" name="Google Shape;1813;p112"/>
          <p:cNvSpPr txBox="1"/>
          <p:nvPr/>
        </p:nvSpPr>
        <p:spPr>
          <a:xfrm>
            <a:off x="3360737" y="6051550"/>
            <a:ext cx="4179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Video: Nucleosome Model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9" name="Google Shape;1819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687512"/>
            <a:ext cx="6627812" cy="33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0" name="Google Shape;1820;p11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13.20</a:t>
            </a:r>
            <a:endParaRPr sz="1800" b="0" i="0" u="none" strike="noStrike" cap="none"/>
          </a:p>
        </p:txBody>
      </p:sp>
      <p:sp>
        <p:nvSpPr>
          <p:cNvPr id="1821" name="Google Shape;1821;p113"/>
          <p:cNvSpPr txBox="1"/>
          <p:nvPr/>
        </p:nvSpPr>
        <p:spPr>
          <a:xfrm>
            <a:off x="7075487" y="4641850"/>
            <a:ext cx="601662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μm</a:t>
            </a:r>
            <a:endParaRPr sz="1800" b="0" i="0" u="none" strike="noStrike" cap="none"/>
          </a:p>
        </p:txBody>
      </p:sp>
      <p:cxnSp>
        <p:nvCxnSpPr>
          <p:cNvPr id="1822" name="Google Shape;1822;p113"/>
          <p:cNvCxnSpPr/>
          <p:nvPr/>
        </p:nvCxnSpPr>
        <p:spPr>
          <a:xfrm>
            <a:off x="7018337" y="4533900"/>
            <a:ext cx="0" cy="1270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23" name="Google Shape;1823;p113"/>
          <p:cNvCxnSpPr/>
          <p:nvPr/>
        </p:nvCxnSpPr>
        <p:spPr>
          <a:xfrm>
            <a:off x="7675562" y="4535487"/>
            <a:ext cx="0" cy="1270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24" name="Google Shape;1824;p113"/>
          <p:cNvCxnSpPr/>
          <p:nvPr/>
        </p:nvCxnSpPr>
        <p:spPr>
          <a:xfrm rot="10800000">
            <a:off x="7015162" y="4597400"/>
            <a:ext cx="655637" cy="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14"/>
          <p:cNvSpPr txBox="1"/>
          <p:nvPr/>
        </p:nvSpPr>
        <p:spPr>
          <a:xfrm>
            <a:off x="55562" y="1250950"/>
            <a:ext cx="8737600" cy="506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chromosomal DNA molecules have special nucleotide sequences at their ends called telomeres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Telomeres do not prevent the shortening of DNA molecules, but they do postpone it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been proposed that the shortening of telomeres is connected to aging</a:t>
            </a:r>
            <a:endParaRPr sz="1800" b="0" i="0" u="none" strike="noStrike" cap="none"/>
          </a:p>
        </p:txBody>
      </p:sp>
      <p:cxnSp>
        <p:nvCxnSpPr>
          <p:cNvPr id="1831" name="Google Shape;1831;p114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32" name="Google Shape;1832;p114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15"/>
          <p:cNvSpPr txBox="1"/>
          <p:nvPr/>
        </p:nvSpPr>
        <p:spPr>
          <a:xfrm>
            <a:off x="55562" y="1257300"/>
            <a:ext cx="8699500" cy="48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chromosomes of germ cells became shorter in every cell cycle, essential genes would eventually be missing from the gametes they produce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enzyme called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telomerase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catalyzes the lengthening of telomeres in germ cells</a:t>
            </a:r>
            <a:endParaRPr sz="1800" b="0" i="0" u="none" strike="noStrike" cap="none"/>
          </a:p>
        </p:txBody>
      </p:sp>
      <p:cxnSp>
        <p:nvCxnSpPr>
          <p:cNvPr id="1839" name="Google Shape;1839;p115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40" name="Google Shape;1840;p115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231775"/>
            <a:ext cx="8548687" cy="64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</a:t>
            </a:r>
            <a:endParaRPr sz="1800" b="0" i="0" u="none" strike="noStrike" cap="none"/>
          </a:p>
        </p:txBody>
      </p:sp>
      <p:sp>
        <p:nvSpPr>
          <p:cNvPr id="161" name="Google Shape;161;p33"/>
          <p:cNvSpPr txBox="1"/>
          <p:nvPr/>
        </p:nvSpPr>
        <p:spPr>
          <a:xfrm>
            <a:off x="488950" y="622300"/>
            <a:ext cx="1081087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cells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(control)</a:t>
            </a:r>
            <a:endParaRPr sz="1800" b="0" i="0" u="none" strike="noStrike" cap="none"/>
          </a:p>
        </p:txBody>
      </p:sp>
      <p:sp>
        <p:nvSpPr>
          <p:cNvPr id="162" name="Google Shape;162;p33"/>
          <p:cNvSpPr txBox="1"/>
          <p:nvPr/>
        </p:nvSpPr>
        <p:spPr>
          <a:xfrm>
            <a:off x="1990725" y="4951412"/>
            <a:ext cx="16462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 healthy</a:t>
            </a:r>
            <a:endParaRPr sz="1800" b="0" i="0" u="none" strike="noStrike" cap="none"/>
          </a:p>
        </p:txBody>
      </p:sp>
      <p:sp>
        <p:nvSpPr>
          <p:cNvPr id="163" name="Google Shape;163;p33"/>
          <p:cNvSpPr txBox="1"/>
          <p:nvPr/>
        </p:nvSpPr>
        <p:spPr>
          <a:xfrm>
            <a:off x="333375" y="4603750"/>
            <a:ext cx="8302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016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rgbClr val="AA1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1800" b="0" i="0" u="none" strike="noStrike" cap="none"/>
          </a:p>
        </p:txBody>
      </p:sp>
      <p:sp>
        <p:nvSpPr>
          <p:cNvPr id="164" name="Google Shape;164;p33"/>
          <p:cNvSpPr txBox="1"/>
          <p:nvPr/>
        </p:nvSpPr>
        <p:spPr>
          <a:xfrm>
            <a:off x="334962" y="236537"/>
            <a:ext cx="128587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016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rgbClr val="AA1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</a:t>
            </a:r>
            <a:endParaRPr sz="1800" b="0" i="0" u="none" strike="noStrike" cap="none"/>
          </a:p>
        </p:txBody>
      </p:sp>
      <p:sp>
        <p:nvSpPr>
          <p:cNvPr id="165" name="Google Shape;165;p33"/>
          <p:cNvSpPr txBox="1"/>
          <p:nvPr/>
        </p:nvSpPr>
        <p:spPr>
          <a:xfrm>
            <a:off x="3830637" y="4953000"/>
            <a:ext cx="16462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 healthy</a:t>
            </a:r>
            <a:endParaRPr sz="1800" b="0" i="0" u="none" strike="noStrike" cap="none"/>
          </a:p>
        </p:txBody>
      </p:sp>
      <p:sp>
        <p:nvSpPr>
          <p:cNvPr id="166" name="Google Shape;166;p33"/>
          <p:cNvSpPr txBox="1"/>
          <p:nvPr/>
        </p:nvSpPr>
        <p:spPr>
          <a:xfrm>
            <a:off x="5754687" y="4940300"/>
            <a:ext cx="1285875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 dies</a:t>
            </a:r>
            <a:endParaRPr sz="1800" b="0" i="0" u="none" strike="noStrike" cap="none"/>
          </a:p>
        </p:txBody>
      </p:sp>
      <p:sp>
        <p:nvSpPr>
          <p:cNvPr id="167" name="Google Shape;167;p33"/>
          <p:cNvSpPr txBox="1"/>
          <p:nvPr/>
        </p:nvSpPr>
        <p:spPr>
          <a:xfrm>
            <a:off x="7337425" y="6354762"/>
            <a:ext cx="1493837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S cells</a:t>
            </a:r>
            <a:endParaRPr sz="1800" b="0" i="0" u="none" strike="noStrike" cap="none"/>
          </a:p>
        </p:txBody>
      </p:sp>
      <p:cxnSp>
        <p:nvCxnSpPr>
          <p:cNvPr id="168" name="Google Shape;168;p33"/>
          <p:cNvCxnSpPr/>
          <p:nvPr/>
        </p:nvCxnSpPr>
        <p:spPr>
          <a:xfrm flipH="1">
            <a:off x="7886700" y="5957887"/>
            <a:ext cx="217487" cy="4365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9" name="Google Shape;169;p33"/>
          <p:cNvSpPr txBox="1"/>
          <p:nvPr/>
        </p:nvSpPr>
        <p:spPr>
          <a:xfrm>
            <a:off x="2317750" y="623887"/>
            <a:ext cx="1081087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cells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(control)</a:t>
            </a:r>
            <a:endParaRPr sz="1800" b="0" i="0" u="none" strike="noStrike" cap="none"/>
          </a:p>
        </p:txBody>
      </p:sp>
      <p:sp>
        <p:nvSpPr>
          <p:cNvPr id="170" name="Google Shape;170;p33"/>
          <p:cNvSpPr txBox="1"/>
          <p:nvPr/>
        </p:nvSpPr>
        <p:spPr>
          <a:xfrm>
            <a:off x="3986212" y="622300"/>
            <a:ext cx="1176337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Heat-killed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cells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(control)</a:t>
            </a:r>
            <a:endParaRPr sz="1800" b="0" i="0" u="none" strike="noStrike" cap="none"/>
          </a:p>
        </p:txBody>
      </p:sp>
      <p:sp>
        <p:nvSpPr>
          <p:cNvPr id="171" name="Google Shape;171;p33"/>
          <p:cNvSpPr txBox="1"/>
          <p:nvPr/>
        </p:nvSpPr>
        <p:spPr>
          <a:xfrm>
            <a:off x="5646737" y="358775"/>
            <a:ext cx="147955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 of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heat-killed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cells and</a:t>
            </a:r>
            <a:endParaRPr sz="1800" b="0" i="0" u="none" strike="noStrike" cap="none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R cells</a:t>
            </a:r>
            <a:endParaRPr sz="1800" b="0" i="0" u="none" strike="noStrike" cap="none"/>
          </a:p>
        </p:txBody>
      </p:sp>
      <p:sp>
        <p:nvSpPr>
          <p:cNvPr id="172" name="Google Shape;172;p33"/>
          <p:cNvSpPr txBox="1"/>
          <p:nvPr/>
        </p:nvSpPr>
        <p:spPr>
          <a:xfrm>
            <a:off x="344487" y="4940300"/>
            <a:ext cx="1285875" cy="26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 dies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116"/>
          <p:cNvSpPr txBox="1"/>
          <p:nvPr/>
        </p:nvSpPr>
        <p:spPr>
          <a:xfrm>
            <a:off x="55562" y="1257300"/>
            <a:ext cx="87757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Telomerase is not active in most human somatic cells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it does show inappropriate activity in some cancer cells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Telomerase is currently under study as a target for cancer therapies</a:t>
            </a:r>
            <a:endParaRPr sz="1800" b="0" i="0" u="none" strike="noStrike" cap="none"/>
          </a:p>
        </p:txBody>
      </p:sp>
      <p:cxnSp>
        <p:nvCxnSpPr>
          <p:cNvPr id="1847" name="Google Shape;1847;p116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48" name="Google Shape;1848;p116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17"/>
          <p:cNvSpPr txBox="1"/>
          <p:nvPr/>
        </p:nvSpPr>
        <p:spPr>
          <a:xfrm>
            <a:off x="76200" y="1778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13.3: A chromosome consists of a DNA molecule packed together with proteins</a:t>
            </a:r>
            <a:endParaRPr sz="1800" b="0" i="0" u="none" strike="noStrike" cap="none"/>
          </a:p>
        </p:txBody>
      </p:sp>
      <p:sp>
        <p:nvSpPr>
          <p:cNvPr id="1855" name="Google Shape;1855;p117"/>
          <p:cNvSpPr txBox="1"/>
          <p:nvPr/>
        </p:nvSpPr>
        <p:spPr>
          <a:xfrm>
            <a:off x="55562" y="1343025"/>
            <a:ext cx="8801100" cy="4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bacterial chromosome is a double-stranded, circular DNA molecule associated with a small amount of protein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chromosomes have linear DNA molecules associated with a large amount of protein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bacterium, the DNA is “supercoiled” and found in a region of the cell called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nucleoid</a:t>
            </a:r>
            <a:endParaRPr sz="1800" b="0" i="0" u="none" strike="noStrike" cap="none"/>
          </a:p>
        </p:txBody>
      </p:sp>
      <p:cxnSp>
        <p:nvCxnSpPr>
          <p:cNvPr id="1856" name="Google Shape;1856;p117"/>
          <p:cNvCxnSpPr/>
          <p:nvPr/>
        </p:nvCxnSpPr>
        <p:spPr>
          <a:xfrm>
            <a:off x="182562" y="11842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57" name="Google Shape;1857;p117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118"/>
          <p:cNvSpPr txBox="1"/>
          <p:nvPr/>
        </p:nvSpPr>
        <p:spPr>
          <a:xfrm>
            <a:off x="63500" y="1257300"/>
            <a:ext cx="87376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Chromatin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complex of DNA and protein, is found in the nucleus of eukaryotic cells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fit into the nucleus through an elaborate, multilevel system of packing</a:t>
            </a:r>
            <a:endParaRPr sz="1800" b="0" i="0" u="none" strike="noStrike" cap="none"/>
          </a:p>
          <a:p>
            <a:pPr marL="292100" marR="0" lvl="0" indent="-292100" algn="l" rtl="0">
              <a:lnSpc>
                <a:spcPct val="100000"/>
              </a:lnSpc>
              <a:spcBef>
                <a:spcPts val="112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Chromatin undergoes striking changes in the degree of packing during the course of the cell cycle</a:t>
            </a:r>
            <a:endParaRPr sz="1800" b="0" i="0" u="none" strike="noStrike" cap="none"/>
          </a:p>
        </p:txBody>
      </p:sp>
      <p:cxnSp>
        <p:nvCxnSpPr>
          <p:cNvPr id="1864" name="Google Shape;1864;p118"/>
          <p:cNvCxnSpPr/>
          <p:nvPr/>
        </p:nvCxnSpPr>
        <p:spPr>
          <a:xfrm>
            <a:off x="182562" y="1095375"/>
            <a:ext cx="8775700" cy="0"/>
          </a:xfrm>
          <a:prstGeom prst="straightConnector1">
            <a:avLst/>
          </a:prstGeom>
          <a:noFill/>
          <a:ln w="76200" cap="rnd" cmpd="sng">
            <a:solidFill>
              <a:srgbClr val="9D001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65" name="Google Shape;1865;p118"/>
          <p:cNvCxnSpPr/>
          <p:nvPr/>
        </p:nvCxnSpPr>
        <p:spPr>
          <a:xfrm>
            <a:off x="182562" y="6535737"/>
            <a:ext cx="87757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Google Shape;187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660525"/>
            <a:ext cx="8548687" cy="3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2" name="Google Shape;1872;p119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</a:t>
            </a:r>
            <a:endParaRPr sz="1800" b="0" i="0" u="none" strike="noStrike" cap="none"/>
          </a:p>
        </p:txBody>
      </p:sp>
      <p:sp>
        <p:nvSpPr>
          <p:cNvPr id="1873" name="Google Shape;1873;p119"/>
          <p:cNvSpPr txBox="1"/>
          <p:nvPr/>
        </p:nvSpPr>
        <p:spPr>
          <a:xfrm>
            <a:off x="2714625" y="3690937"/>
            <a:ext cx="977900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Histone tail</a:t>
            </a:r>
            <a:endParaRPr sz="1800" b="0" i="0" u="none" strike="noStrike" cap="none"/>
          </a:p>
        </p:txBody>
      </p:sp>
      <p:sp>
        <p:nvSpPr>
          <p:cNvPr id="1874" name="Google Shape;1874;p119"/>
          <p:cNvSpPr txBox="1"/>
          <p:nvPr/>
        </p:nvSpPr>
        <p:spPr>
          <a:xfrm>
            <a:off x="1643062" y="3789362"/>
            <a:ext cx="771525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Histones</a:t>
            </a:r>
            <a:endParaRPr sz="1800" b="0" i="0" u="none" strike="noStrike" cap="none"/>
          </a:p>
        </p:txBody>
      </p:sp>
      <p:sp>
        <p:nvSpPr>
          <p:cNvPr id="1875" name="Google Shape;1875;p119"/>
          <p:cNvSpPr txBox="1"/>
          <p:nvPr/>
        </p:nvSpPr>
        <p:spPr>
          <a:xfrm>
            <a:off x="3930650" y="3500437"/>
            <a:ext cx="236537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H1</a:t>
            </a:r>
            <a:endParaRPr sz="1800" b="0" i="0" u="none" strike="noStrike" cap="none"/>
          </a:p>
        </p:txBody>
      </p:sp>
      <p:sp>
        <p:nvSpPr>
          <p:cNvPr id="1876" name="Google Shape;1876;p119"/>
          <p:cNvSpPr txBox="1"/>
          <p:nvPr/>
        </p:nvSpPr>
        <p:spPr>
          <a:xfrm>
            <a:off x="352425" y="2462212"/>
            <a:ext cx="15240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helix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nm in diameter)</a:t>
            </a:r>
            <a:endParaRPr sz="1800" b="0" i="0" u="none" strike="noStrike" cap="none"/>
          </a:p>
        </p:txBody>
      </p:sp>
      <p:sp>
        <p:nvSpPr>
          <p:cNvPr id="1877" name="Google Shape;1877;p119"/>
          <p:cNvSpPr txBox="1"/>
          <p:nvPr/>
        </p:nvSpPr>
        <p:spPr>
          <a:xfrm>
            <a:off x="2892425" y="2262187"/>
            <a:ext cx="16637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Nucleosome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nm in diameter)</a:t>
            </a:r>
            <a:endParaRPr sz="1800" b="0" i="0" u="none" strike="noStrike" cap="none"/>
          </a:p>
        </p:txBody>
      </p:sp>
      <p:sp>
        <p:nvSpPr>
          <p:cNvPr id="1878" name="Google Shape;1878;p119"/>
          <p:cNvSpPr txBox="1"/>
          <p:nvPr/>
        </p:nvSpPr>
        <p:spPr>
          <a:xfrm>
            <a:off x="6135687" y="3187700"/>
            <a:ext cx="533400" cy="2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Loops</a:t>
            </a:r>
            <a:endParaRPr sz="1800" b="0" i="0" u="none" strike="noStrike" cap="none"/>
          </a:p>
        </p:txBody>
      </p:sp>
      <p:sp>
        <p:nvSpPr>
          <p:cNvPr id="1879" name="Google Shape;1879;p119"/>
          <p:cNvSpPr txBox="1"/>
          <p:nvPr/>
        </p:nvSpPr>
        <p:spPr>
          <a:xfrm>
            <a:off x="5561012" y="2513012"/>
            <a:ext cx="528637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30-nm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</a:t>
            </a:r>
            <a:endParaRPr sz="1800" b="0" i="0" u="none" strike="noStrike" cap="none"/>
          </a:p>
        </p:txBody>
      </p:sp>
      <p:sp>
        <p:nvSpPr>
          <p:cNvPr id="1880" name="Google Shape;1880;p119"/>
          <p:cNvSpPr txBox="1"/>
          <p:nvPr/>
        </p:nvSpPr>
        <p:spPr>
          <a:xfrm>
            <a:off x="7308850" y="3567112"/>
            <a:ext cx="620712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300-nm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</a:t>
            </a:r>
            <a:endParaRPr sz="1800" b="0" i="0" u="none" strike="noStrike" cap="none"/>
          </a:p>
        </p:txBody>
      </p:sp>
      <p:sp>
        <p:nvSpPr>
          <p:cNvPr id="1881" name="Google Shape;1881;p119"/>
          <p:cNvSpPr txBox="1"/>
          <p:nvPr/>
        </p:nvSpPr>
        <p:spPr>
          <a:xfrm>
            <a:off x="6738937" y="4606925"/>
            <a:ext cx="20669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Replicated chromosome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(1,400 nm)</a:t>
            </a:r>
            <a:endParaRPr sz="1800" b="0" i="0" u="none" strike="noStrike" cap="none"/>
          </a:p>
        </p:txBody>
      </p:sp>
      <p:sp>
        <p:nvSpPr>
          <p:cNvPr id="1882" name="Google Shape;1882;p119"/>
          <p:cNvSpPr txBox="1"/>
          <p:nvPr/>
        </p:nvSpPr>
        <p:spPr>
          <a:xfrm>
            <a:off x="6865937" y="3187700"/>
            <a:ext cx="71437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Scaffold</a:t>
            </a:r>
            <a:endParaRPr sz="1800" b="0" i="0" u="none" strike="noStrike" cap="none"/>
          </a:p>
        </p:txBody>
      </p:sp>
      <p:sp>
        <p:nvSpPr>
          <p:cNvPr id="1883" name="Google Shape;1883;p119"/>
          <p:cNvSpPr txBox="1"/>
          <p:nvPr/>
        </p:nvSpPr>
        <p:spPr>
          <a:xfrm>
            <a:off x="7923212" y="1858962"/>
            <a:ext cx="893762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Chromatid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(700 nm)</a:t>
            </a:r>
            <a:endParaRPr sz="1800" b="0" i="0" u="none" strike="noStrike" cap="none"/>
          </a:p>
        </p:txBody>
      </p:sp>
      <p:cxnSp>
        <p:nvCxnSpPr>
          <p:cNvPr id="1884" name="Google Shape;1884;p119"/>
          <p:cNvCxnSpPr/>
          <p:nvPr/>
        </p:nvCxnSpPr>
        <p:spPr>
          <a:xfrm flipH="1">
            <a:off x="8423275" y="2882900"/>
            <a:ext cx="20637" cy="38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85" name="Google Shape;1885;p119"/>
          <p:cNvCxnSpPr/>
          <p:nvPr/>
        </p:nvCxnSpPr>
        <p:spPr>
          <a:xfrm flipH="1">
            <a:off x="8647112" y="2967037"/>
            <a:ext cx="14287" cy="38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86" name="Google Shape;1886;p119"/>
          <p:cNvCxnSpPr/>
          <p:nvPr/>
        </p:nvCxnSpPr>
        <p:spPr>
          <a:xfrm>
            <a:off x="8432800" y="2901950"/>
            <a:ext cx="222250" cy="825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87" name="Google Shape;1887;p119"/>
          <p:cNvCxnSpPr/>
          <p:nvPr/>
        </p:nvCxnSpPr>
        <p:spPr>
          <a:xfrm>
            <a:off x="8372475" y="2266950"/>
            <a:ext cx="168275" cy="673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88" name="Google Shape;1888;p119"/>
          <p:cNvCxnSpPr/>
          <p:nvPr/>
        </p:nvCxnSpPr>
        <p:spPr>
          <a:xfrm>
            <a:off x="7845425" y="2381250"/>
            <a:ext cx="0" cy="38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89" name="Google Shape;1889;p119"/>
          <p:cNvCxnSpPr/>
          <p:nvPr/>
        </p:nvCxnSpPr>
        <p:spPr>
          <a:xfrm rot="10800000">
            <a:off x="7842250" y="2400300"/>
            <a:ext cx="15875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0" name="Google Shape;1890;p119"/>
          <p:cNvCxnSpPr/>
          <p:nvPr/>
        </p:nvCxnSpPr>
        <p:spPr>
          <a:xfrm flipH="1">
            <a:off x="7921625" y="2263775"/>
            <a:ext cx="193675" cy="133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1" name="Google Shape;1891;p119"/>
          <p:cNvCxnSpPr/>
          <p:nvPr/>
        </p:nvCxnSpPr>
        <p:spPr>
          <a:xfrm flipH="1">
            <a:off x="7826375" y="4241800"/>
            <a:ext cx="15875" cy="38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2" name="Google Shape;1892;p119"/>
          <p:cNvCxnSpPr/>
          <p:nvPr/>
        </p:nvCxnSpPr>
        <p:spPr>
          <a:xfrm flipH="1">
            <a:off x="8239125" y="4435475"/>
            <a:ext cx="15875" cy="34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3" name="Google Shape;1893;p119"/>
          <p:cNvCxnSpPr/>
          <p:nvPr/>
        </p:nvCxnSpPr>
        <p:spPr>
          <a:xfrm>
            <a:off x="7839075" y="4260850"/>
            <a:ext cx="409575" cy="1936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4" name="Google Shape;1894;p119"/>
          <p:cNvCxnSpPr/>
          <p:nvPr/>
        </p:nvCxnSpPr>
        <p:spPr>
          <a:xfrm flipH="1">
            <a:off x="7883525" y="4359275"/>
            <a:ext cx="155575" cy="2540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5" name="Google Shape;1895;p119"/>
          <p:cNvCxnSpPr/>
          <p:nvPr/>
        </p:nvCxnSpPr>
        <p:spPr>
          <a:xfrm flipH="1">
            <a:off x="7442200" y="4222750"/>
            <a:ext cx="41275" cy="952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6" name="Google Shape;1896;p119"/>
          <p:cNvCxnSpPr/>
          <p:nvPr/>
        </p:nvCxnSpPr>
        <p:spPr>
          <a:xfrm flipH="1">
            <a:off x="7480300" y="4381500"/>
            <a:ext cx="38100" cy="63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7" name="Google Shape;1897;p119"/>
          <p:cNvCxnSpPr/>
          <p:nvPr/>
        </p:nvCxnSpPr>
        <p:spPr>
          <a:xfrm>
            <a:off x="7464425" y="4229100"/>
            <a:ext cx="34925" cy="1587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8" name="Google Shape;1898;p119"/>
          <p:cNvCxnSpPr/>
          <p:nvPr/>
        </p:nvCxnSpPr>
        <p:spPr>
          <a:xfrm flipH="1">
            <a:off x="7483475" y="3971925"/>
            <a:ext cx="117475" cy="3365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99" name="Google Shape;1899;p119"/>
          <p:cNvCxnSpPr/>
          <p:nvPr/>
        </p:nvCxnSpPr>
        <p:spPr>
          <a:xfrm flipH="1">
            <a:off x="7004050" y="3397250"/>
            <a:ext cx="139700" cy="8572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0" name="Google Shape;1900;p119"/>
          <p:cNvCxnSpPr/>
          <p:nvPr/>
        </p:nvCxnSpPr>
        <p:spPr>
          <a:xfrm>
            <a:off x="6372225" y="3400425"/>
            <a:ext cx="473075" cy="6064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1" name="Google Shape;1901;p119"/>
          <p:cNvCxnSpPr/>
          <p:nvPr/>
        </p:nvCxnSpPr>
        <p:spPr>
          <a:xfrm>
            <a:off x="6781800" y="2609850"/>
            <a:ext cx="342900" cy="58737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2" name="Google Shape;1902;p119"/>
          <p:cNvCxnSpPr/>
          <p:nvPr/>
        </p:nvCxnSpPr>
        <p:spPr>
          <a:xfrm flipH="1">
            <a:off x="6381750" y="2397125"/>
            <a:ext cx="219075" cy="79692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3" name="Google Shape;1903;p119"/>
          <p:cNvCxnSpPr/>
          <p:nvPr/>
        </p:nvCxnSpPr>
        <p:spPr>
          <a:xfrm>
            <a:off x="5619750" y="1936750"/>
            <a:ext cx="174625" cy="5842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4" name="Google Shape;1904;p119"/>
          <p:cNvCxnSpPr/>
          <p:nvPr/>
        </p:nvCxnSpPr>
        <p:spPr>
          <a:xfrm flipH="1">
            <a:off x="5588000" y="1924050"/>
            <a:ext cx="53975" cy="2857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5" name="Google Shape;1905;p119"/>
          <p:cNvCxnSpPr/>
          <p:nvPr/>
        </p:nvCxnSpPr>
        <p:spPr>
          <a:xfrm>
            <a:off x="5575300" y="1933575"/>
            <a:ext cx="22225" cy="444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6" name="Google Shape;1906;p119"/>
          <p:cNvCxnSpPr/>
          <p:nvPr/>
        </p:nvCxnSpPr>
        <p:spPr>
          <a:xfrm flipH="1">
            <a:off x="4956175" y="3016250"/>
            <a:ext cx="530225" cy="5461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7" name="Google Shape;1907;p119"/>
          <p:cNvCxnSpPr/>
          <p:nvPr/>
        </p:nvCxnSpPr>
        <p:spPr>
          <a:xfrm flipH="1">
            <a:off x="5235575" y="2930525"/>
            <a:ext cx="568325" cy="3429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8" name="Google Shape;1908;p119"/>
          <p:cNvCxnSpPr/>
          <p:nvPr/>
        </p:nvCxnSpPr>
        <p:spPr>
          <a:xfrm>
            <a:off x="3892550" y="3308350"/>
            <a:ext cx="95250" cy="190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09" name="Google Shape;1909;p119"/>
          <p:cNvCxnSpPr/>
          <p:nvPr/>
        </p:nvCxnSpPr>
        <p:spPr>
          <a:xfrm flipH="1">
            <a:off x="3073400" y="3505200"/>
            <a:ext cx="190500" cy="2063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0" name="Google Shape;1910;p119"/>
          <p:cNvCxnSpPr/>
          <p:nvPr/>
        </p:nvCxnSpPr>
        <p:spPr>
          <a:xfrm>
            <a:off x="3197225" y="1962150"/>
            <a:ext cx="320675" cy="32067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1" name="Google Shape;1911;p119"/>
          <p:cNvCxnSpPr/>
          <p:nvPr/>
        </p:nvCxnSpPr>
        <p:spPr>
          <a:xfrm>
            <a:off x="3203575" y="3092450"/>
            <a:ext cx="50800" cy="6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2" name="Google Shape;1912;p119"/>
          <p:cNvCxnSpPr/>
          <p:nvPr/>
        </p:nvCxnSpPr>
        <p:spPr>
          <a:xfrm>
            <a:off x="3171825" y="3260725"/>
            <a:ext cx="50800" cy="6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3" name="Google Shape;1913;p119"/>
          <p:cNvCxnSpPr/>
          <p:nvPr/>
        </p:nvCxnSpPr>
        <p:spPr>
          <a:xfrm flipH="1">
            <a:off x="3197225" y="3095625"/>
            <a:ext cx="28575" cy="1682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4" name="Google Shape;1914;p119"/>
          <p:cNvCxnSpPr/>
          <p:nvPr/>
        </p:nvCxnSpPr>
        <p:spPr>
          <a:xfrm flipH="1">
            <a:off x="3270250" y="2660650"/>
            <a:ext cx="266700" cy="511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5" name="Google Shape;1915;p119"/>
          <p:cNvCxnSpPr/>
          <p:nvPr/>
        </p:nvCxnSpPr>
        <p:spPr>
          <a:xfrm>
            <a:off x="3209925" y="3165475"/>
            <a:ext cx="66675" cy="3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6" name="Google Shape;1916;p119"/>
          <p:cNvCxnSpPr/>
          <p:nvPr/>
        </p:nvCxnSpPr>
        <p:spPr>
          <a:xfrm flipH="1">
            <a:off x="2251075" y="3448050"/>
            <a:ext cx="330200" cy="3556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7" name="Google Shape;1917;p119"/>
          <p:cNvCxnSpPr/>
          <p:nvPr/>
        </p:nvCxnSpPr>
        <p:spPr>
          <a:xfrm>
            <a:off x="2044700" y="3638550"/>
            <a:ext cx="209550" cy="1682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8" name="Google Shape;1918;p119"/>
          <p:cNvCxnSpPr/>
          <p:nvPr/>
        </p:nvCxnSpPr>
        <p:spPr>
          <a:xfrm flipH="1">
            <a:off x="463550" y="2092325"/>
            <a:ext cx="190500" cy="35242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19" name="Google Shape;1919;p119"/>
          <p:cNvCxnSpPr/>
          <p:nvPr/>
        </p:nvCxnSpPr>
        <p:spPr>
          <a:xfrm rot="10800000">
            <a:off x="466725" y="3486150"/>
            <a:ext cx="4445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0" name="Google Shape;1920;p119"/>
          <p:cNvCxnSpPr/>
          <p:nvPr/>
        </p:nvCxnSpPr>
        <p:spPr>
          <a:xfrm rot="10800000">
            <a:off x="463550" y="3702050"/>
            <a:ext cx="4445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1" name="Google Shape;1921;p119"/>
          <p:cNvCxnSpPr/>
          <p:nvPr/>
        </p:nvCxnSpPr>
        <p:spPr>
          <a:xfrm>
            <a:off x="485775" y="3486150"/>
            <a:ext cx="0" cy="2222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2" name="Google Shape;1922;p119"/>
          <p:cNvCxnSpPr/>
          <p:nvPr/>
        </p:nvCxnSpPr>
        <p:spPr>
          <a:xfrm flipH="1">
            <a:off x="488950" y="3067050"/>
            <a:ext cx="282575" cy="5270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3" name="Google Shape;1923;p119"/>
          <p:cNvCxnSpPr/>
          <p:nvPr/>
        </p:nvCxnSpPr>
        <p:spPr>
          <a:xfrm>
            <a:off x="7997825" y="2381250"/>
            <a:ext cx="0" cy="38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4" name="Google Shape;1924;p119"/>
          <p:cNvCxnSpPr/>
          <p:nvPr/>
        </p:nvCxnSpPr>
        <p:spPr>
          <a:xfrm flipH="1">
            <a:off x="463550" y="2092325"/>
            <a:ext cx="190500" cy="3524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5" name="Google Shape;1925;p119"/>
          <p:cNvCxnSpPr/>
          <p:nvPr/>
        </p:nvCxnSpPr>
        <p:spPr>
          <a:xfrm>
            <a:off x="3200400" y="1962150"/>
            <a:ext cx="320675" cy="3206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6" name="Google Shape;1926;p119"/>
          <p:cNvCxnSpPr/>
          <p:nvPr/>
        </p:nvCxnSpPr>
        <p:spPr>
          <a:xfrm flipH="1">
            <a:off x="4956175" y="3016250"/>
            <a:ext cx="530225" cy="546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7" name="Google Shape;1927;p119"/>
          <p:cNvCxnSpPr/>
          <p:nvPr/>
        </p:nvCxnSpPr>
        <p:spPr>
          <a:xfrm flipH="1">
            <a:off x="5235575" y="2930525"/>
            <a:ext cx="568325" cy="342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8" name="Google Shape;1928;p119"/>
          <p:cNvCxnSpPr/>
          <p:nvPr/>
        </p:nvCxnSpPr>
        <p:spPr>
          <a:xfrm>
            <a:off x="4946650" y="3540125"/>
            <a:ext cx="28575" cy="412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9" name="Google Shape;1929;p119"/>
          <p:cNvCxnSpPr/>
          <p:nvPr/>
        </p:nvCxnSpPr>
        <p:spPr>
          <a:xfrm>
            <a:off x="5473700" y="2994025"/>
            <a:ext cx="31750" cy="381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0" name="Google Shape;1930;p119"/>
          <p:cNvCxnSpPr/>
          <p:nvPr/>
        </p:nvCxnSpPr>
        <p:spPr>
          <a:xfrm>
            <a:off x="5635625" y="1901825"/>
            <a:ext cx="19050" cy="4762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1" name="Google Shape;1931;p119"/>
          <p:cNvCxnSpPr/>
          <p:nvPr/>
        </p:nvCxnSpPr>
        <p:spPr>
          <a:xfrm>
            <a:off x="5619750" y="1936750"/>
            <a:ext cx="174625" cy="584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2" name="Google Shape;1932;p119"/>
          <p:cNvCxnSpPr/>
          <p:nvPr/>
        </p:nvCxnSpPr>
        <p:spPr>
          <a:xfrm flipH="1">
            <a:off x="5588000" y="1924050"/>
            <a:ext cx="53975" cy="285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3" name="Google Shape;1933;p119"/>
          <p:cNvCxnSpPr/>
          <p:nvPr/>
        </p:nvCxnSpPr>
        <p:spPr>
          <a:xfrm>
            <a:off x="5575300" y="1933575"/>
            <a:ext cx="22225" cy="444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4" name="Google Shape;1934;p119"/>
          <p:cNvCxnSpPr/>
          <p:nvPr/>
        </p:nvCxnSpPr>
        <p:spPr>
          <a:xfrm>
            <a:off x="5635625" y="1901825"/>
            <a:ext cx="19050" cy="476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5" name="Google Shape;1935;p119"/>
          <p:cNvCxnSpPr/>
          <p:nvPr/>
        </p:nvCxnSpPr>
        <p:spPr>
          <a:xfrm>
            <a:off x="6781800" y="2609850"/>
            <a:ext cx="342900" cy="5873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6" name="Google Shape;1936;p119"/>
          <p:cNvCxnSpPr/>
          <p:nvPr/>
        </p:nvCxnSpPr>
        <p:spPr>
          <a:xfrm flipH="1">
            <a:off x="6381750" y="2397125"/>
            <a:ext cx="219075" cy="796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7" name="Google Shape;1937;p119"/>
          <p:cNvCxnSpPr/>
          <p:nvPr/>
        </p:nvCxnSpPr>
        <p:spPr>
          <a:xfrm flipH="1">
            <a:off x="7004050" y="3397250"/>
            <a:ext cx="139700" cy="8572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8" name="Google Shape;1938;p119"/>
          <p:cNvCxnSpPr/>
          <p:nvPr/>
        </p:nvCxnSpPr>
        <p:spPr>
          <a:xfrm flipH="1">
            <a:off x="7442200" y="4222750"/>
            <a:ext cx="41275" cy="95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9" name="Google Shape;1939;p119"/>
          <p:cNvCxnSpPr/>
          <p:nvPr/>
        </p:nvCxnSpPr>
        <p:spPr>
          <a:xfrm flipH="1">
            <a:off x="7480300" y="4381500"/>
            <a:ext cx="38100" cy="6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40" name="Google Shape;1940;p119"/>
          <p:cNvCxnSpPr/>
          <p:nvPr/>
        </p:nvCxnSpPr>
        <p:spPr>
          <a:xfrm>
            <a:off x="7464425" y="4229100"/>
            <a:ext cx="34925" cy="1587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41" name="Google Shape;1941;p119"/>
          <p:cNvCxnSpPr/>
          <p:nvPr/>
        </p:nvCxnSpPr>
        <p:spPr>
          <a:xfrm flipH="1">
            <a:off x="7483475" y="3971925"/>
            <a:ext cx="117475" cy="3365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" name="Google Shape;194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1336675"/>
            <a:ext cx="8548687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120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13.21a</a:t>
            </a:r>
            <a:endParaRPr sz="1800" b="0" i="0" u="none" strike="noStrike" cap="none"/>
          </a:p>
        </p:txBody>
      </p:sp>
      <p:sp>
        <p:nvSpPr>
          <p:cNvPr id="1949" name="Google Shape;1949;p120"/>
          <p:cNvSpPr txBox="1"/>
          <p:nvPr/>
        </p:nvSpPr>
        <p:spPr>
          <a:xfrm>
            <a:off x="4976812" y="4941887"/>
            <a:ext cx="1374775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Histone tail</a:t>
            </a:r>
            <a:endParaRPr sz="1800" b="0" i="0" u="none" strike="noStrike" cap="none"/>
          </a:p>
        </p:txBody>
      </p:sp>
      <p:sp>
        <p:nvSpPr>
          <p:cNvPr id="1950" name="Google Shape;1950;p120"/>
          <p:cNvSpPr txBox="1"/>
          <p:nvPr/>
        </p:nvSpPr>
        <p:spPr>
          <a:xfrm>
            <a:off x="3352800" y="5100637"/>
            <a:ext cx="109537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Histones</a:t>
            </a:r>
            <a:endParaRPr sz="1800" b="0" i="0" u="none" strike="noStrike" cap="none"/>
          </a:p>
        </p:txBody>
      </p:sp>
      <p:sp>
        <p:nvSpPr>
          <p:cNvPr id="1951" name="Google Shape;1951;p120"/>
          <p:cNvSpPr txBox="1"/>
          <p:nvPr/>
        </p:nvSpPr>
        <p:spPr>
          <a:xfrm>
            <a:off x="7043737" y="4530725"/>
            <a:ext cx="303212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H1</a:t>
            </a:r>
            <a:endParaRPr sz="1800" b="0" i="0" u="none" strike="noStrike" cap="none"/>
          </a:p>
        </p:txBody>
      </p:sp>
      <p:sp>
        <p:nvSpPr>
          <p:cNvPr id="1952" name="Google Shape;1952;p120"/>
          <p:cNvSpPr txBox="1"/>
          <p:nvPr/>
        </p:nvSpPr>
        <p:spPr>
          <a:xfrm>
            <a:off x="338137" y="2843212"/>
            <a:ext cx="224155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helix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nm in diameter)</a:t>
            </a:r>
            <a:endParaRPr sz="1800" b="0" i="0" u="none" strike="noStrike" cap="none"/>
          </a:p>
        </p:txBody>
      </p:sp>
      <p:sp>
        <p:nvSpPr>
          <p:cNvPr id="1953" name="Google Shape;1953;p120"/>
          <p:cNvSpPr txBox="1"/>
          <p:nvPr/>
        </p:nvSpPr>
        <p:spPr>
          <a:xfrm>
            <a:off x="5568950" y="2420937"/>
            <a:ext cx="233045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Nucleosome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nm in diameter)</a:t>
            </a:r>
            <a:endParaRPr sz="1800" b="0" i="0" u="none" strike="noStrike" cap="none"/>
          </a:p>
        </p:txBody>
      </p:sp>
      <p:cxnSp>
        <p:nvCxnSpPr>
          <p:cNvPr id="1954" name="Google Shape;1954;p120"/>
          <p:cNvCxnSpPr/>
          <p:nvPr/>
        </p:nvCxnSpPr>
        <p:spPr>
          <a:xfrm flipH="1">
            <a:off x="584200" y="2098675"/>
            <a:ext cx="358775" cy="65087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55" name="Google Shape;1955;p120"/>
          <p:cNvCxnSpPr/>
          <p:nvPr/>
        </p:nvCxnSpPr>
        <p:spPr>
          <a:xfrm rot="10800000">
            <a:off x="619125" y="4495800"/>
            <a:ext cx="7937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56" name="Google Shape;1956;p120"/>
          <p:cNvCxnSpPr/>
          <p:nvPr/>
        </p:nvCxnSpPr>
        <p:spPr>
          <a:xfrm rot="10800000">
            <a:off x="619125" y="4886325"/>
            <a:ext cx="7937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57" name="Google Shape;1957;p120"/>
          <p:cNvCxnSpPr/>
          <p:nvPr/>
        </p:nvCxnSpPr>
        <p:spPr>
          <a:xfrm>
            <a:off x="660400" y="4502150"/>
            <a:ext cx="0" cy="387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58" name="Google Shape;1958;p120"/>
          <p:cNvCxnSpPr/>
          <p:nvPr/>
        </p:nvCxnSpPr>
        <p:spPr>
          <a:xfrm flipH="1">
            <a:off x="660400" y="3705225"/>
            <a:ext cx="527050" cy="9937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59" name="Google Shape;1959;p120"/>
          <p:cNvCxnSpPr/>
          <p:nvPr/>
        </p:nvCxnSpPr>
        <p:spPr>
          <a:xfrm>
            <a:off x="3533775" y="4762500"/>
            <a:ext cx="400050" cy="3175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0" name="Google Shape;1960;p120"/>
          <p:cNvCxnSpPr/>
          <p:nvPr/>
        </p:nvCxnSpPr>
        <p:spPr>
          <a:xfrm flipH="1">
            <a:off x="3924300" y="4422775"/>
            <a:ext cx="603250" cy="6572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1" name="Google Shape;1961;p120"/>
          <p:cNvCxnSpPr/>
          <p:nvPr/>
        </p:nvCxnSpPr>
        <p:spPr>
          <a:xfrm flipH="1">
            <a:off x="5441950" y="4521200"/>
            <a:ext cx="361950" cy="4000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2" name="Google Shape;1962;p120"/>
          <p:cNvCxnSpPr/>
          <p:nvPr/>
        </p:nvCxnSpPr>
        <p:spPr>
          <a:xfrm>
            <a:off x="6972300" y="4159250"/>
            <a:ext cx="174625" cy="3460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3" name="Google Shape;1963;p120"/>
          <p:cNvCxnSpPr/>
          <p:nvPr/>
        </p:nvCxnSpPr>
        <p:spPr>
          <a:xfrm rot="10800000">
            <a:off x="5692775" y="3762375"/>
            <a:ext cx="92075" cy="158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4" name="Google Shape;1964;p120"/>
          <p:cNvCxnSpPr/>
          <p:nvPr/>
        </p:nvCxnSpPr>
        <p:spPr>
          <a:xfrm rot="10800000">
            <a:off x="5641975" y="4067175"/>
            <a:ext cx="85725" cy="12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5" name="Google Shape;1965;p120"/>
          <p:cNvCxnSpPr/>
          <p:nvPr/>
        </p:nvCxnSpPr>
        <p:spPr>
          <a:xfrm flipH="1">
            <a:off x="5680075" y="3765550"/>
            <a:ext cx="57150" cy="307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6" name="Google Shape;1966;p120"/>
          <p:cNvCxnSpPr/>
          <p:nvPr/>
        </p:nvCxnSpPr>
        <p:spPr>
          <a:xfrm flipH="1">
            <a:off x="5819775" y="2962275"/>
            <a:ext cx="479425" cy="942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7" name="Google Shape;1967;p120"/>
          <p:cNvCxnSpPr/>
          <p:nvPr/>
        </p:nvCxnSpPr>
        <p:spPr>
          <a:xfrm rot="10800000">
            <a:off x="5718175" y="3902075"/>
            <a:ext cx="10477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8" name="Google Shape;1968;p120"/>
          <p:cNvCxnSpPr/>
          <p:nvPr/>
        </p:nvCxnSpPr>
        <p:spPr>
          <a:xfrm>
            <a:off x="5683250" y="1844675"/>
            <a:ext cx="581025" cy="6032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69" name="Google Shape;1969;p120"/>
          <p:cNvCxnSpPr/>
          <p:nvPr/>
        </p:nvCxnSpPr>
        <p:spPr>
          <a:xfrm flipH="1">
            <a:off x="584200" y="2098675"/>
            <a:ext cx="358775" cy="6508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70" name="Google Shape;1970;p120"/>
          <p:cNvCxnSpPr/>
          <p:nvPr/>
        </p:nvCxnSpPr>
        <p:spPr>
          <a:xfrm>
            <a:off x="5683250" y="1844675"/>
            <a:ext cx="581025" cy="6032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" name="Google Shape;197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712" y="1987550"/>
            <a:ext cx="4346575" cy="272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Google Shape;1977;p121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13.21aa</a:t>
            </a:r>
            <a:endParaRPr sz="1800" b="0" i="0" u="none" strike="noStrike" cap="none"/>
          </a:p>
        </p:txBody>
      </p:sp>
      <p:sp>
        <p:nvSpPr>
          <p:cNvPr id="1978" name="Google Shape;1978;p121"/>
          <p:cNvSpPr txBox="1"/>
          <p:nvPr/>
        </p:nvSpPr>
        <p:spPr>
          <a:xfrm>
            <a:off x="2486025" y="3692525"/>
            <a:ext cx="2733675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helix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nm in diameter)</a:t>
            </a:r>
            <a:endParaRPr sz="1800" b="0" i="0" u="none" strike="noStrike" cap="none"/>
          </a:p>
        </p:txBody>
      </p:sp>
      <p:cxnSp>
        <p:nvCxnSpPr>
          <p:cNvPr id="1979" name="Google Shape;1979;p121"/>
          <p:cNvCxnSpPr/>
          <p:nvPr/>
        </p:nvCxnSpPr>
        <p:spPr>
          <a:xfrm flipH="1">
            <a:off x="2886075" y="2460625"/>
            <a:ext cx="641350" cy="11938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80" name="Google Shape;1980;p121"/>
          <p:cNvCxnSpPr/>
          <p:nvPr/>
        </p:nvCxnSpPr>
        <p:spPr>
          <a:xfrm flipH="1">
            <a:off x="2886075" y="2457450"/>
            <a:ext cx="641350" cy="11938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" name="Google Shape;1986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175" y="2200275"/>
            <a:ext cx="4310062" cy="23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22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13.21ab</a:t>
            </a:r>
            <a:endParaRPr sz="1800" b="0" i="0" u="none" strike="noStrike" cap="none"/>
          </a:p>
        </p:txBody>
      </p:sp>
      <p:sp>
        <p:nvSpPr>
          <p:cNvPr id="1988" name="Google Shape;1988;p122"/>
          <p:cNvSpPr txBox="1"/>
          <p:nvPr/>
        </p:nvSpPr>
        <p:spPr>
          <a:xfrm>
            <a:off x="2503487" y="3789362"/>
            <a:ext cx="2867025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Nucleosome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nm in diameter)</a:t>
            </a:r>
            <a:endParaRPr sz="1800" b="0" i="0" u="none" strike="noStrike" cap="none"/>
          </a:p>
        </p:txBody>
      </p:sp>
      <p:cxnSp>
        <p:nvCxnSpPr>
          <p:cNvPr id="1989" name="Google Shape;1989;p122"/>
          <p:cNvCxnSpPr/>
          <p:nvPr/>
        </p:nvCxnSpPr>
        <p:spPr>
          <a:xfrm>
            <a:off x="2949575" y="3152775"/>
            <a:ext cx="44450" cy="6413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90" name="Google Shape;1990;p122"/>
          <p:cNvCxnSpPr/>
          <p:nvPr/>
        </p:nvCxnSpPr>
        <p:spPr>
          <a:xfrm>
            <a:off x="2949575" y="3152775"/>
            <a:ext cx="44450" cy="6413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" name="Google Shape;1996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2" y="547687"/>
            <a:ext cx="8548687" cy="560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123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13.21b</a:t>
            </a:r>
            <a:endParaRPr sz="1800" b="0" i="0" u="none" strike="noStrike" cap="none"/>
          </a:p>
        </p:txBody>
      </p:sp>
      <p:sp>
        <p:nvSpPr>
          <p:cNvPr id="1998" name="Google Shape;1998;p123"/>
          <p:cNvSpPr txBox="1"/>
          <p:nvPr/>
        </p:nvSpPr>
        <p:spPr>
          <a:xfrm>
            <a:off x="3965575" y="3208337"/>
            <a:ext cx="11588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Loops</a:t>
            </a:r>
            <a:endParaRPr sz="1800" b="0" i="0" u="none" strike="noStrike" cap="none"/>
          </a:p>
        </p:txBody>
      </p:sp>
      <p:sp>
        <p:nvSpPr>
          <p:cNvPr id="1999" name="Google Shape;1999;p123"/>
          <p:cNvSpPr txBox="1"/>
          <p:nvPr/>
        </p:nvSpPr>
        <p:spPr>
          <a:xfrm>
            <a:off x="2884487" y="2057400"/>
            <a:ext cx="779462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30-nm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</a:t>
            </a:r>
            <a:endParaRPr sz="1800" b="0" i="0" u="none" strike="noStrike" cap="none"/>
          </a:p>
        </p:txBody>
      </p:sp>
      <p:sp>
        <p:nvSpPr>
          <p:cNvPr id="2000" name="Google Shape;2000;p123"/>
          <p:cNvSpPr txBox="1"/>
          <p:nvPr/>
        </p:nvSpPr>
        <p:spPr>
          <a:xfrm>
            <a:off x="6140450" y="3981450"/>
            <a:ext cx="915987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300-nm</a:t>
            </a:r>
            <a:endParaRPr sz="1800" b="0" i="0" u="none" strike="noStrike" cap="none"/>
          </a:p>
          <a:p>
            <a:pPr marL="363537" marR="0" lvl="0" indent="-36353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</a:t>
            </a:r>
            <a:endParaRPr sz="1800" b="0" i="0" u="none" strike="noStrike" cap="none"/>
          </a:p>
        </p:txBody>
      </p:sp>
      <p:sp>
        <p:nvSpPr>
          <p:cNvPr id="2001" name="Google Shape;2001;p123"/>
          <p:cNvSpPr txBox="1"/>
          <p:nvPr/>
        </p:nvSpPr>
        <p:spPr>
          <a:xfrm>
            <a:off x="4970462" y="5554662"/>
            <a:ext cx="3048000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Replicated chromosome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(1,400 nm)</a:t>
            </a:r>
            <a:endParaRPr sz="1800" b="0" i="0" u="none" strike="noStrike" cap="none"/>
          </a:p>
        </p:txBody>
      </p:sp>
      <p:sp>
        <p:nvSpPr>
          <p:cNvPr id="2002" name="Google Shape;2002;p123"/>
          <p:cNvSpPr txBox="1"/>
          <p:nvPr/>
        </p:nvSpPr>
        <p:spPr>
          <a:xfrm>
            <a:off x="5267325" y="3208337"/>
            <a:ext cx="1089025" cy="26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Scaffold</a:t>
            </a:r>
            <a:endParaRPr sz="1800" b="0" i="0" u="none" strike="noStrike" cap="none"/>
          </a:p>
        </p:txBody>
      </p:sp>
      <p:sp>
        <p:nvSpPr>
          <p:cNvPr id="2003" name="Google Shape;2003;p123"/>
          <p:cNvSpPr txBox="1"/>
          <p:nvPr/>
        </p:nvSpPr>
        <p:spPr>
          <a:xfrm>
            <a:off x="7226300" y="812800"/>
            <a:ext cx="13176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Chromatid</a:t>
            </a:r>
            <a:endParaRPr sz="1800" b="0" i="0" u="none" strike="noStrike" cap="none"/>
          </a:p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(700 nm)</a:t>
            </a:r>
            <a:endParaRPr sz="1800" b="0" i="0" u="none" strike="noStrike" cap="none"/>
          </a:p>
        </p:txBody>
      </p:sp>
      <p:cxnSp>
        <p:nvCxnSpPr>
          <p:cNvPr id="2004" name="Google Shape;2004;p123"/>
          <p:cNvCxnSpPr/>
          <p:nvPr/>
        </p:nvCxnSpPr>
        <p:spPr>
          <a:xfrm>
            <a:off x="2892425" y="1042987"/>
            <a:ext cx="315912" cy="101441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05" name="Google Shape;2005;p123"/>
          <p:cNvCxnSpPr/>
          <p:nvPr/>
        </p:nvCxnSpPr>
        <p:spPr>
          <a:xfrm flipH="1">
            <a:off x="2836862" y="1016000"/>
            <a:ext cx="109537" cy="5873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06" name="Google Shape;2006;p123"/>
          <p:cNvCxnSpPr/>
          <p:nvPr/>
        </p:nvCxnSpPr>
        <p:spPr>
          <a:xfrm>
            <a:off x="2822575" y="1041400"/>
            <a:ext cx="30162" cy="7143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07" name="Google Shape;2007;p123"/>
          <p:cNvCxnSpPr/>
          <p:nvPr/>
        </p:nvCxnSpPr>
        <p:spPr>
          <a:xfrm flipH="1">
            <a:off x="2211387" y="2641600"/>
            <a:ext cx="1031875" cy="61118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08" name="Google Shape;2008;p123"/>
          <p:cNvCxnSpPr/>
          <p:nvPr/>
        </p:nvCxnSpPr>
        <p:spPr>
          <a:xfrm flipH="1">
            <a:off x="1689100" y="2781300"/>
            <a:ext cx="977900" cy="101123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09" name="Google Shape;2009;p123"/>
          <p:cNvCxnSpPr/>
          <p:nvPr/>
        </p:nvCxnSpPr>
        <p:spPr>
          <a:xfrm flipH="1">
            <a:off x="4360862" y="1887537"/>
            <a:ext cx="358775" cy="134302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0" name="Google Shape;2010;p123"/>
          <p:cNvCxnSpPr/>
          <p:nvPr/>
        </p:nvCxnSpPr>
        <p:spPr>
          <a:xfrm>
            <a:off x="5059362" y="2286000"/>
            <a:ext cx="536575" cy="9318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1" name="Google Shape;2011;p123"/>
          <p:cNvCxnSpPr/>
          <p:nvPr/>
        </p:nvCxnSpPr>
        <p:spPr>
          <a:xfrm>
            <a:off x="4313237" y="3500437"/>
            <a:ext cx="847725" cy="11176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2" name="Google Shape;2012;p123"/>
          <p:cNvCxnSpPr/>
          <p:nvPr/>
        </p:nvCxnSpPr>
        <p:spPr>
          <a:xfrm flipH="1">
            <a:off x="5461000" y="3505200"/>
            <a:ext cx="266700" cy="15795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3" name="Google Shape;2013;p123"/>
          <p:cNvCxnSpPr/>
          <p:nvPr/>
        </p:nvCxnSpPr>
        <p:spPr>
          <a:xfrm flipH="1">
            <a:off x="6351587" y="4564062"/>
            <a:ext cx="214312" cy="62388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4" name="Google Shape;2014;p123"/>
          <p:cNvCxnSpPr/>
          <p:nvPr/>
        </p:nvCxnSpPr>
        <p:spPr>
          <a:xfrm>
            <a:off x="6316662" y="5041900"/>
            <a:ext cx="58737" cy="2714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5" name="Google Shape;2015;p123"/>
          <p:cNvCxnSpPr/>
          <p:nvPr/>
        </p:nvCxnSpPr>
        <p:spPr>
          <a:xfrm rot="10800000" flipH="1">
            <a:off x="6281737" y="5029200"/>
            <a:ext cx="73025" cy="127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6" name="Google Shape;2016;p123"/>
          <p:cNvCxnSpPr/>
          <p:nvPr/>
        </p:nvCxnSpPr>
        <p:spPr>
          <a:xfrm flipH="1">
            <a:off x="6986587" y="5054600"/>
            <a:ext cx="34925" cy="682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7" name="Google Shape;2017;p123"/>
          <p:cNvCxnSpPr/>
          <p:nvPr/>
        </p:nvCxnSpPr>
        <p:spPr>
          <a:xfrm>
            <a:off x="7005637" y="5087937"/>
            <a:ext cx="774700" cy="3603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8" name="Google Shape;2018;p123"/>
          <p:cNvCxnSpPr/>
          <p:nvPr/>
        </p:nvCxnSpPr>
        <p:spPr>
          <a:xfrm flipH="1">
            <a:off x="7188200" y="5265737"/>
            <a:ext cx="211137" cy="330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19" name="Google Shape;2019;p123"/>
          <p:cNvCxnSpPr/>
          <p:nvPr/>
        </p:nvCxnSpPr>
        <p:spPr>
          <a:xfrm>
            <a:off x="7018337" y="1617662"/>
            <a:ext cx="0" cy="76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0" name="Google Shape;2020;p123"/>
          <p:cNvCxnSpPr/>
          <p:nvPr/>
        </p:nvCxnSpPr>
        <p:spPr>
          <a:xfrm>
            <a:off x="7018337" y="1651000"/>
            <a:ext cx="284162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1" name="Google Shape;2021;p123"/>
          <p:cNvCxnSpPr/>
          <p:nvPr/>
        </p:nvCxnSpPr>
        <p:spPr>
          <a:xfrm flipH="1">
            <a:off x="7158037" y="1401762"/>
            <a:ext cx="368300" cy="249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2" name="Google Shape;2022;p123"/>
          <p:cNvCxnSpPr/>
          <p:nvPr/>
        </p:nvCxnSpPr>
        <p:spPr>
          <a:xfrm>
            <a:off x="8001000" y="1401762"/>
            <a:ext cx="309562" cy="12541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3" name="Google Shape;2023;p123"/>
          <p:cNvCxnSpPr/>
          <p:nvPr/>
        </p:nvCxnSpPr>
        <p:spPr>
          <a:xfrm>
            <a:off x="8115300" y="2573337"/>
            <a:ext cx="388937" cy="1619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4" name="Google Shape;2024;p123"/>
          <p:cNvCxnSpPr/>
          <p:nvPr/>
        </p:nvCxnSpPr>
        <p:spPr>
          <a:xfrm flipH="1">
            <a:off x="8094662" y="2532062"/>
            <a:ext cx="38100" cy="88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5" name="Google Shape;2025;p123"/>
          <p:cNvCxnSpPr/>
          <p:nvPr/>
        </p:nvCxnSpPr>
        <p:spPr>
          <a:xfrm>
            <a:off x="7307262" y="1622425"/>
            <a:ext cx="0" cy="762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6" name="Google Shape;2026;p123"/>
          <p:cNvCxnSpPr/>
          <p:nvPr/>
        </p:nvCxnSpPr>
        <p:spPr>
          <a:xfrm flipH="1">
            <a:off x="8485187" y="2693987"/>
            <a:ext cx="38100" cy="889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7" name="Google Shape;2027;p123"/>
          <p:cNvCxnSpPr/>
          <p:nvPr/>
        </p:nvCxnSpPr>
        <p:spPr>
          <a:xfrm flipH="1">
            <a:off x="7758112" y="5416550"/>
            <a:ext cx="34925" cy="682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8" name="Google Shape;2028;p123"/>
          <p:cNvCxnSpPr/>
          <p:nvPr/>
        </p:nvCxnSpPr>
        <p:spPr>
          <a:xfrm rot="10800000" flipH="1">
            <a:off x="6338887" y="5302250"/>
            <a:ext cx="73025" cy="1270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29" name="Google Shape;2029;p123"/>
          <p:cNvCxnSpPr/>
          <p:nvPr/>
        </p:nvCxnSpPr>
        <p:spPr>
          <a:xfrm>
            <a:off x="1658937" y="3756025"/>
            <a:ext cx="63500" cy="57150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0" name="Google Shape;2030;p123"/>
          <p:cNvCxnSpPr/>
          <p:nvPr/>
        </p:nvCxnSpPr>
        <p:spPr>
          <a:xfrm>
            <a:off x="2933700" y="984250"/>
            <a:ext cx="30162" cy="7143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1" name="Google Shape;2031;p123"/>
          <p:cNvCxnSpPr/>
          <p:nvPr/>
        </p:nvCxnSpPr>
        <p:spPr>
          <a:xfrm>
            <a:off x="2892425" y="1042987"/>
            <a:ext cx="315912" cy="101441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2" name="Google Shape;2032;p123"/>
          <p:cNvCxnSpPr/>
          <p:nvPr/>
        </p:nvCxnSpPr>
        <p:spPr>
          <a:xfrm flipH="1">
            <a:off x="2836862" y="1016000"/>
            <a:ext cx="109537" cy="587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3" name="Google Shape;2033;p123"/>
          <p:cNvCxnSpPr/>
          <p:nvPr/>
        </p:nvCxnSpPr>
        <p:spPr>
          <a:xfrm>
            <a:off x="2822575" y="1041400"/>
            <a:ext cx="30162" cy="71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4" name="Google Shape;2034;p123"/>
          <p:cNvCxnSpPr/>
          <p:nvPr/>
        </p:nvCxnSpPr>
        <p:spPr>
          <a:xfrm>
            <a:off x="2933700" y="984250"/>
            <a:ext cx="30162" cy="714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5" name="Google Shape;2035;p123"/>
          <p:cNvCxnSpPr/>
          <p:nvPr/>
        </p:nvCxnSpPr>
        <p:spPr>
          <a:xfrm flipH="1">
            <a:off x="2214562" y="2638425"/>
            <a:ext cx="1031875" cy="6111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6" name="Google Shape;2036;p123"/>
          <p:cNvCxnSpPr/>
          <p:nvPr/>
        </p:nvCxnSpPr>
        <p:spPr>
          <a:xfrm flipH="1">
            <a:off x="1692275" y="2778125"/>
            <a:ext cx="977900" cy="101123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7" name="Google Shape;2037;p123"/>
          <p:cNvCxnSpPr/>
          <p:nvPr/>
        </p:nvCxnSpPr>
        <p:spPr>
          <a:xfrm>
            <a:off x="1662112" y="3752850"/>
            <a:ext cx="63500" cy="5715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8" name="Google Shape;2038;p123"/>
          <p:cNvCxnSpPr/>
          <p:nvPr/>
        </p:nvCxnSpPr>
        <p:spPr>
          <a:xfrm>
            <a:off x="2633662" y="2752725"/>
            <a:ext cx="63500" cy="539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9" name="Google Shape;2039;p123"/>
          <p:cNvCxnSpPr/>
          <p:nvPr/>
        </p:nvCxnSpPr>
        <p:spPr>
          <a:xfrm flipH="1">
            <a:off x="4360862" y="1887537"/>
            <a:ext cx="358775" cy="134302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40" name="Google Shape;2040;p123"/>
          <p:cNvCxnSpPr/>
          <p:nvPr/>
        </p:nvCxnSpPr>
        <p:spPr>
          <a:xfrm>
            <a:off x="5059362" y="2286000"/>
            <a:ext cx="536575" cy="9318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41" name="Google Shape;2041;p123"/>
          <p:cNvCxnSpPr/>
          <p:nvPr/>
        </p:nvCxnSpPr>
        <p:spPr>
          <a:xfrm flipH="1">
            <a:off x="5461000" y="3505200"/>
            <a:ext cx="266700" cy="15795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42" name="Google Shape;2042;p123"/>
          <p:cNvCxnSpPr/>
          <p:nvPr/>
        </p:nvCxnSpPr>
        <p:spPr>
          <a:xfrm flipH="1">
            <a:off x="6351587" y="4564062"/>
            <a:ext cx="214312" cy="6238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43" name="Google Shape;2043;p123"/>
          <p:cNvCxnSpPr/>
          <p:nvPr/>
        </p:nvCxnSpPr>
        <p:spPr>
          <a:xfrm>
            <a:off x="6316662" y="5041900"/>
            <a:ext cx="58737" cy="2714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44" name="Google Shape;2044;p123"/>
          <p:cNvCxnSpPr/>
          <p:nvPr/>
        </p:nvCxnSpPr>
        <p:spPr>
          <a:xfrm rot="10800000" flipH="1">
            <a:off x="6281737" y="5029200"/>
            <a:ext cx="73025" cy="12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45" name="Google Shape;2045;p123"/>
          <p:cNvCxnSpPr/>
          <p:nvPr/>
        </p:nvCxnSpPr>
        <p:spPr>
          <a:xfrm rot="10800000" flipH="1">
            <a:off x="6338887" y="5302250"/>
            <a:ext cx="73025" cy="127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oogle Shape;2051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12" y="2136775"/>
            <a:ext cx="3914775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Google Shape;2052;p124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13.21ba</a:t>
            </a:r>
            <a:endParaRPr sz="1800" b="0" i="0" u="none" strike="noStrike" cap="none"/>
          </a:p>
        </p:txBody>
      </p:sp>
      <p:sp>
        <p:nvSpPr>
          <p:cNvPr id="2053" name="Google Shape;2053;p124"/>
          <p:cNvSpPr txBox="1"/>
          <p:nvPr/>
        </p:nvSpPr>
        <p:spPr>
          <a:xfrm>
            <a:off x="4414837" y="4259262"/>
            <a:ext cx="1736725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3537" marR="0" lvl="0" indent="-3635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30-nm fiber</a:t>
            </a:r>
            <a:endParaRPr sz="1800" b="0" i="0" u="none" strike="noStrike" cap="none"/>
          </a:p>
        </p:txBody>
      </p:sp>
      <p:cxnSp>
        <p:nvCxnSpPr>
          <p:cNvPr id="2054" name="Google Shape;2054;p124"/>
          <p:cNvCxnSpPr/>
          <p:nvPr/>
        </p:nvCxnSpPr>
        <p:spPr>
          <a:xfrm>
            <a:off x="4767262" y="3035300"/>
            <a:ext cx="371475" cy="12366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5" name="Google Shape;2055;p124"/>
          <p:cNvCxnSpPr/>
          <p:nvPr/>
        </p:nvCxnSpPr>
        <p:spPr>
          <a:xfrm flipH="1">
            <a:off x="4660900" y="2984500"/>
            <a:ext cx="190500" cy="1063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6" name="Google Shape;2056;p124"/>
          <p:cNvCxnSpPr/>
          <p:nvPr/>
        </p:nvCxnSpPr>
        <p:spPr>
          <a:xfrm>
            <a:off x="4625975" y="3030537"/>
            <a:ext cx="68262" cy="1317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7" name="Google Shape;2057;p124"/>
          <p:cNvCxnSpPr/>
          <p:nvPr/>
        </p:nvCxnSpPr>
        <p:spPr>
          <a:xfrm>
            <a:off x="4821237" y="2922587"/>
            <a:ext cx="68262" cy="128587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8" name="Google Shape;2058;p124"/>
          <p:cNvCxnSpPr/>
          <p:nvPr/>
        </p:nvCxnSpPr>
        <p:spPr>
          <a:xfrm>
            <a:off x="4767262" y="3035300"/>
            <a:ext cx="371475" cy="12366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9" name="Google Shape;2059;p124"/>
          <p:cNvCxnSpPr/>
          <p:nvPr/>
        </p:nvCxnSpPr>
        <p:spPr>
          <a:xfrm flipH="1">
            <a:off x="4660900" y="2984500"/>
            <a:ext cx="190500" cy="1063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60" name="Google Shape;2060;p124"/>
          <p:cNvCxnSpPr/>
          <p:nvPr/>
        </p:nvCxnSpPr>
        <p:spPr>
          <a:xfrm>
            <a:off x="4625975" y="3030537"/>
            <a:ext cx="68262" cy="1317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61" name="Google Shape;2061;p124"/>
          <p:cNvCxnSpPr/>
          <p:nvPr/>
        </p:nvCxnSpPr>
        <p:spPr>
          <a:xfrm>
            <a:off x="4821237" y="2922587"/>
            <a:ext cx="68262" cy="128587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Google Shape;2067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187" y="1184275"/>
            <a:ext cx="4365625" cy="43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8" name="Google Shape;2068;p125"/>
          <p:cNvSpPr txBox="1"/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13.21bb</a:t>
            </a:r>
            <a:endParaRPr sz="1800" b="0" i="0" u="none" strike="noStrike" cap="none"/>
          </a:p>
        </p:txBody>
      </p:sp>
      <p:sp>
        <p:nvSpPr>
          <p:cNvPr id="2069" name="Google Shape;2069;p125"/>
          <p:cNvSpPr txBox="1"/>
          <p:nvPr/>
        </p:nvSpPr>
        <p:spPr>
          <a:xfrm>
            <a:off x="2690812" y="5121275"/>
            <a:ext cx="1016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Loops</a:t>
            </a:r>
            <a:endParaRPr sz="1800" b="0" i="0" u="none" strike="noStrike" cap="none"/>
          </a:p>
        </p:txBody>
      </p:sp>
      <p:sp>
        <p:nvSpPr>
          <p:cNvPr id="2070" name="Google Shape;2070;p125"/>
          <p:cNvSpPr txBox="1"/>
          <p:nvPr/>
        </p:nvSpPr>
        <p:spPr>
          <a:xfrm>
            <a:off x="4324350" y="5124450"/>
            <a:ext cx="128587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Scaffold</a:t>
            </a:r>
            <a:endParaRPr sz="1800" b="0" i="0" u="none" strike="noStrike" cap="none"/>
          </a:p>
        </p:txBody>
      </p:sp>
      <p:cxnSp>
        <p:nvCxnSpPr>
          <p:cNvPr id="2071" name="Google Shape;2071;p125"/>
          <p:cNvCxnSpPr/>
          <p:nvPr/>
        </p:nvCxnSpPr>
        <p:spPr>
          <a:xfrm flipH="1">
            <a:off x="3103562" y="3636962"/>
            <a:ext cx="419100" cy="1527175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72" name="Google Shape;2072;p125"/>
          <p:cNvCxnSpPr/>
          <p:nvPr/>
        </p:nvCxnSpPr>
        <p:spPr>
          <a:xfrm>
            <a:off x="4148137" y="4368800"/>
            <a:ext cx="454025" cy="792162"/>
          </a:xfrm>
          <a:prstGeom prst="straightConnector1">
            <a:avLst/>
          </a:prstGeom>
          <a:noFill/>
          <a:ln w="25400" cap="rnd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73" name="Google Shape;2073;p125"/>
          <p:cNvCxnSpPr/>
          <p:nvPr/>
        </p:nvCxnSpPr>
        <p:spPr>
          <a:xfrm flipH="1">
            <a:off x="3103562" y="3636962"/>
            <a:ext cx="419100" cy="152717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74" name="Google Shape;2074;p125"/>
          <p:cNvCxnSpPr/>
          <p:nvPr/>
        </p:nvCxnSpPr>
        <p:spPr>
          <a:xfrm>
            <a:off x="4148137" y="4368800"/>
            <a:ext cx="454025" cy="792162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6624</Words>
  <Application>Microsoft Office PowerPoint</Application>
  <PresentationFormat>On-screen Show (4:3)</PresentationFormat>
  <Paragraphs>1932</Paragraphs>
  <Slides>135</Slides>
  <Notes>134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135</vt:i4>
      </vt:variant>
    </vt:vector>
  </HeadingPairs>
  <TitlesOfParts>
    <vt:vector size="142" baseType="lpstr">
      <vt:lpstr>Arial</vt:lpstr>
      <vt:lpstr>Noto Symbol</vt:lpstr>
      <vt:lpstr>Tahoma</vt:lpstr>
      <vt:lpstr>Times New Roman</vt:lpstr>
      <vt:lpstr>1_CC4eActiveLectureQuestions</vt:lpstr>
      <vt:lpstr>Blank</vt:lpstr>
      <vt:lpstr>2_CC4eActiveLectureQuestions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rapin, andrew</dc:creator>
  <cp:lastModifiedBy>rapin, andrew</cp:lastModifiedBy>
  <cp:revision>3</cp:revision>
  <dcterms:modified xsi:type="dcterms:W3CDTF">2020-02-26T00:18:07Z</dcterms:modified>
</cp:coreProperties>
</file>