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34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78" r:id="rId11"/>
    <p:sldId id="265" r:id="rId12"/>
    <p:sldId id="266" r:id="rId13"/>
    <p:sldId id="283" r:id="rId14"/>
    <p:sldId id="268" r:id="rId15"/>
    <p:sldId id="270" r:id="rId16"/>
    <p:sldId id="271" r:id="rId17"/>
    <p:sldId id="280" r:id="rId18"/>
    <p:sldId id="279" r:id="rId19"/>
    <p:sldId id="272" r:id="rId20"/>
    <p:sldId id="274" r:id="rId21"/>
    <p:sldId id="300" r:id="rId22"/>
    <p:sldId id="291" r:id="rId23"/>
    <p:sldId id="293" r:id="rId24"/>
    <p:sldId id="294" r:id="rId25"/>
    <p:sldId id="295" r:id="rId26"/>
    <p:sldId id="304" r:id="rId27"/>
    <p:sldId id="301" r:id="rId28"/>
    <p:sldId id="302" r:id="rId29"/>
    <p:sldId id="296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4728" autoAdjust="0"/>
  </p:normalViewPr>
  <p:slideViewPr>
    <p:cSldViewPr>
      <p:cViewPr varScale="1">
        <p:scale>
          <a:sx n="83" d="100"/>
          <a:sy n="83" d="100"/>
        </p:scale>
        <p:origin x="1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F44ED5-60BE-40B0-9880-0B53994AF1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4BC9F-DDA8-4126-8C0A-D1C3C6F61BBB}" type="slidenum">
              <a:rPr lang="en-US"/>
              <a:pPr/>
              <a:t>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4C1F2-290E-4A95-A58D-01875DEB3EA3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D6157-F6C6-4B89-BFB3-C54577FF6F22}" type="slidenum">
              <a:rPr lang="en-US"/>
              <a:pPr/>
              <a:t>11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66D61-8C59-4D0A-AF78-F711A62EE3EB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80EE4-BE6E-44A0-A189-ECD409977E6E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CF0EF-32C7-4483-911B-8CF4688524CB}" type="slidenum">
              <a:rPr lang="en-US"/>
              <a:pPr/>
              <a:t>14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13C21-EE84-4814-8E3E-2610CCFA66FB}" type="slidenum">
              <a:rPr lang="en-US"/>
              <a:pPr/>
              <a:t>15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A2E9A-6DA2-4AC9-BE69-FED387E0950C}" type="slidenum">
              <a:rPr lang="en-US"/>
              <a:pPr/>
              <a:t>16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7AA5-0A55-49EA-BF25-A05B7E6531C7}" type="slidenum">
              <a:rPr lang="en-US"/>
              <a:pPr/>
              <a:t>17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3EA41-8932-4AD5-BE75-873AD2AA7E91}" type="slidenum">
              <a:rPr lang="en-US"/>
              <a:pPr/>
              <a:t>18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6E2A5-4341-4A9A-A09C-9145A84917BA}" type="slidenum">
              <a:rPr lang="en-US"/>
              <a:pPr/>
              <a:t>19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B84A9-311C-4160-A809-5ECA90E4795B}" type="slidenum">
              <a:rPr lang="en-US"/>
              <a:pPr/>
              <a:t>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CFE9A-54B8-4CDC-9D86-EC0AFF18DFDA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71D1E-AA1F-430A-8508-D8831B323847}" type="slidenum">
              <a:rPr lang="en-US"/>
              <a:pPr/>
              <a:t>21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47BA9-032F-4E50-BC85-2614D2316C49}" type="slidenum">
              <a:rPr lang="en-US"/>
              <a:pPr/>
              <a:t>22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8F093-8AD5-433A-83AC-917DCB2765E4}" type="slidenum">
              <a:rPr lang="en-US"/>
              <a:pPr/>
              <a:t>23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E81D1-E9B2-47C5-89BA-87DF6C2C90D1}" type="slidenum">
              <a:rPr lang="en-US"/>
              <a:pPr/>
              <a:t>24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BD1D4-5A8A-4BA7-9749-1600FCB33256}" type="slidenum">
              <a:rPr lang="en-US"/>
              <a:pPr/>
              <a:t>25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07307-D40F-481D-AD6A-B10848E66999}" type="slidenum">
              <a:rPr lang="en-US"/>
              <a:pPr/>
              <a:t>27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D3769-46C1-4E62-9A47-316931826449}" type="slidenum">
              <a:rPr lang="en-US"/>
              <a:pPr/>
              <a:t>28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76767-1203-4855-BCC5-B67D2232CAB2}" type="slidenum">
              <a:rPr lang="en-US"/>
              <a:pPr/>
              <a:t>29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00CD3-01D2-48F3-9CAF-1B10638FC163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05DBE-FA00-452A-816D-CAB8D6B4778F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E846F-2A53-4E53-A510-C992A9F127AB}" type="slidenum">
              <a:rPr lang="en-US"/>
              <a:pPr/>
              <a:t>31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97461-3CC2-4B2B-B883-54B7EE4DD2CC}" type="slidenum">
              <a:rPr lang="en-US"/>
              <a:pPr/>
              <a:t>32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A3B60-C63C-4545-9F8D-ED813FEC0FDE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39BE9-26CE-4014-A1D8-231E7A16D7C8}" type="slidenum">
              <a:rPr lang="en-US"/>
              <a:pPr/>
              <a:t>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A3384-DA80-4294-A5F1-FA7623AB4F96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D19C3-AB57-4F73-8167-ABB2BA69B3A1}" type="slidenum">
              <a:rPr lang="en-US"/>
              <a:pPr/>
              <a:t>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F335A-FFC6-4E30-958A-39631D2616B1}" type="slidenum">
              <a:rPr lang="en-US"/>
              <a:pPr/>
              <a:t>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B6EFC-D9A3-4F97-9900-812C5F7D69CE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6386D-5E26-4769-87DC-95953BD0D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C4379-8308-4295-B1A5-EDB373F17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5A2C4-C361-4BAD-9154-3B3210473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CD4159-9125-41D1-9B1D-77AC68F05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D6BE-DB61-43FB-9DD2-A9B0B8516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D9412-3DF4-4DE5-A435-6BDACDA93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FCB2-1761-4087-83D9-A4B877E1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02D99-93C4-49BE-8003-8C8E992A3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50E11-C211-4ED8-A9CC-EAF503F32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B1E30-234E-41EF-912F-CF8D33DFC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CFBF-522A-494E-865F-7DA728C9E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93B1A-0FB6-44EE-9C3B-4C56653D4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4AC7EC1-0355-48B1-9938-F807A53D74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video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ranslation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B/Blood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sers.rcn.com/jkimball.ma.ultranet/BiologyPages/A/Ala_val.gif" TargetMode="External"/><Relationship Id="rId5" Type="http://schemas.openxmlformats.org/officeDocument/2006/relationships/hyperlink" Target="http://users.rcn.com/jkimball.ma.ultranet/BiologyPages/A/Asp_glu.gif" TargetMode="External"/><Relationship Id="rId4" Type="http://schemas.openxmlformats.org/officeDocument/2006/relationships/hyperlink" Target="http://users.rcn.com/jkimball.ma.ultranet/BiologyPages/C/Codons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C/Codo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A/Asn_gln.gi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ranscription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5257800" cy="1143000"/>
          </a:xfrm>
        </p:spPr>
        <p:txBody>
          <a:bodyPr/>
          <a:lstStyle/>
          <a:p>
            <a:r>
              <a:rPr lang="en-US"/>
              <a:t>Protein Synthesis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418013" cy="5410200"/>
          </a:xfrm>
          <a:prstGeom prst="rect">
            <a:avLst/>
          </a:prstGeom>
          <a:noFill/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114300"/>
            <a:ext cx="3703637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Transcription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343400" y="6613525"/>
            <a:ext cx="480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http://www.blackwellpublishing.com/Microbiology/images/12-04.jpg</a:t>
            </a:r>
          </a:p>
        </p:txBody>
      </p:sp>
      <p:pic>
        <p:nvPicPr>
          <p:cNvPr id="1030" name="Picture 6" descr="12-04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533400" y="838200"/>
            <a:ext cx="8229600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29488" cy="993775"/>
          </a:xfrm>
        </p:spPr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3886200" cy="4114800"/>
          </a:xfrm>
        </p:spPr>
        <p:txBody>
          <a:bodyPr/>
          <a:lstStyle/>
          <a:p>
            <a:r>
              <a:rPr lang="en-US"/>
              <a:t>Ribosomes use mRNA as a guide to make proteins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4800600" y="1219200"/>
            <a:ext cx="3810000" cy="5627688"/>
            <a:chOff x="1440" y="0"/>
            <a:chExt cx="3120" cy="4337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0"/>
              <a:ext cx="2832" cy="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440" y="4031"/>
              <a:ext cx="312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000000"/>
                  </a:solidFill>
                  <a:latin typeface="Lucida Grande" charset="0"/>
                </a:rPr>
                <a:t>http://fajerpc.magnet.fsu.edu/Education/2010/Lectures/26_DNA_Transcription_files/image006.jpg</a:t>
              </a:r>
              <a:endParaRPr lang="en-US" sz="1300">
                <a:solidFill>
                  <a:srgbClr val="000000"/>
                </a:solidFill>
                <a:latin typeface="Lucida Grande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message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mRNA is a strand of nucleotides</a:t>
            </a:r>
          </a:p>
          <a:p>
            <a:pPr lvl="1">
              <a:lnSpc>
                <a:spcPct val="90000"/>
              </a:lnSpc>
            </a:pPr>
            <a:r>
              <a:rPr lang="en-US"/>
              <a:t>Ex. AUGCCGUUGCCA…</a:t>
            </a:r>
          </a:p>
          <a:p>
            <a:pPr>
              <a:lnSpc>
                <a:spcPct val="90000"/>
              </a:lnSpc>
            </a:pPr>
            <a:r>
              <a:rPr lang="en-US"/>
              <a:t>Each combination of three nucleotides on the mRNA is called a </a:t>
            </a:r>
            <a:r>
              <a:rPr lang="en-US">
                <a:solidFill>
                  <a:srgbClr val="FF0906"/>
                </a:solidFill>
              </a:rPr>
              <a:t>codon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rgbClr val="FF090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pic>
        <p:nvPicPr>
          <p:cNvPr id="12292" name="Picture 4" descr="codon_G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2362200" cy="224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tRNA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800600" cy="4114800"/>
          </a:xfrm>
        </p:spPr>
        <p:txBody>
          <a:bodyPr/>
          <a:lstStyle/>
          <a:p>
            <a:r>
              <a:rPr lang="en-US" sz="2800"/>
              <a:t>Transfer RNA</a:t>
            </a:r>
          </a:p>
          <a:p>
            <a:r>
              <a:rPr lang="en-US" sz="2800"/>
              <a:t>Single strand of RNA that loops back on itself</a:t>
            </a:r>
          </a:p>
          <a:p>
            <a:r>
              <a:rPr lang="en-US" sz="2800"/>
              <a:t>Has an Amino Acid attached at one end</a:t>
            </a:r>
          </a:p>
          <a:p>
            <a:pPr lvl="1"/>
            <a:r>
              <a:rPr lang="en-US" sz="2400"/>
              <a:t>Amino Acids are the building blocks of proteins</a:t>
            </a:r>
          </a:p>
          <a:p>
            <a:r>
              <a:rPr lang="en-US" sz="2800"/>
              <a:t>Has an </a:t>
            </a:r>
            <a:r>
              <a:rPr lang="en-US" sz="2800">
                <a:solidFill>
                  <a:srgbClr val="FF0906"/>
                </a:solidFill>
              </a:rPr>
              <a:t>anticodon</a:t>
            </a:r>
            <a:r>
              <a:rPr lang="en-US" sz="2800"/>
              <a:t> at the other end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73732" name="Picture 4" descr="trna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38" y="914400"/>
            <a:ext cx="3884612" cy="4724400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044950" y="6477000"/>
            <a:ext cx="509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/>
              <a:t>http://www.wiley.com/legacy/college/boyer/0470003790/structure/tRNA/trna_diagram.gif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What is an anticodon?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/>
              <a:t>The anticodon is a set of three nucleotides on the tRNA that are complimentary to the codon on the mRNA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343400" y="6380163"/>
            <a:ext cx="5410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/>
              <a:t>http://www.wiley.com/legacy/college/boyer/0470003790/structure/tRNA/trna_diagram.gif</a:t>
            </a:r>
            <a:endParaRPr lang="en-US"/>
          </a:p>
        </p:txBody>
      </p:sp>
      <p:pic>
        <p:nvPicPr>
          <p:cNvPr id="14347" name="Picture 11" descr="trna_diagram"/>
          <p:cNvPicPr>
            <a:picLocks noChangeAspect="1" noChangeArrowheads="1"/>
          </p:cNvPicPr>
          <p:nvPr/>
        </p:nvPicPr>
        <p:blipFill>
          <a:blip r:embed="rId3" cstate="print"/>
          <a:srcRect t="74611"/>
          <a:stretch>
            <a:fillRect/>
          </a:stretch>
        </p:blipFill>
        <p:spPr bwMode="auto">
          <a:xfrm>
            <a:off x="2438400" y="4191000"/>
            <a:ext cx="6186488" cy="1784350"/>
          </a:xfrm>
          <a:prstGeom prst="rect">
            <a:avLst/>
          </a:prstGeom>
          <a:noFill/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191000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Translation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Step 1:  mRNA binds to ribosome</a:t>
            </a:r>
          </a:p>
          <a:p>
            <a:pPr>
              <a:buFontTx/>
              <a:buNone/>
            </a:pPr>
            <a:r>
              <a:rPr lang="en-US" sz="2800"/>
              <a:t>Step 2: tRNA anticodon attaches to the first mRNA codon</a:t>
            </a:r>
          </a:p>
          <a:p>
            <a:pPr>
              <a:buFontTx/>
              <a:buNone/>
            </a:pPr>
            <a:r>
              <a:rPr lang="en-US" sz="2800"/>
              <a:t>Step 3: the anticodon of another tRNA binds to the next mRNA codon</a:t>
            </a:r>
          </a:p>
          <a:p>
            <a:pPr>
              <a:buFontTx/>
              <a:buNone/>
            </a:pPr>
            <a:r>
              <a:rPr lang="en-US" sz="2800"/>
              <a:t>Step 4: A peptide bond is formed between the amino acids the tRNA molecules are carrying.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962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848600" y="59436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hlinkClick r:id="rId3" action="ppaction://hlinkfile"/>
              </a:rPr>
              <a:t>video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Translation cont.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Step 5:  After the peptide bond is formed, the first tRNA leaves.  The ribosome moves down to the next codon.</a:t>
            </a:r>
          </a:p>
          <a:p>
            <a:pPr>
              <a:buFontTx/>
              <a:buNone/>
            </a:pPr>
            <a:r>
              <a:rPr lang="en-US" sz="2800"/>
              <a:t>Step 6:  This process continues until the ribosome reaches a stop codon.</a:t>
            </a:r>
          </a:p>
          <a:p>
            <a:pPr>
              <a:buFontTx/>
              <a:buNone/>
            </a:pPr>
            <a:r>
              <a:rPr lang="en-US" sz="2800"/>
              <a:t>Step 7:  The chain of peptides (protein) is released and the mRNA and ribosome come apart.</a:t>
            </a:r>
          </a:p>
          <a:p>
            <a:endParaRPr lang="en-US" sz="28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543800" y="61722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hlinkClick r:id="rId3" action="ppaction://hlinkfile"/>
              </a:rPr>
              <a:t>video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080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28800" y="5791200"/>
            <a:ext cx="563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Lucida Grande" charset="0"/>
              </a:rPr>
              <a:t>http://www.medicine.uottawa.ca/Pathology/devel/images/text_figure8.gif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4676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20 different Amino Acids</a:t>
            </a:r>
          </a:p>
          <a:p>
            <a:r>
              <a:rPr lang="en-US"/>
              <a:t>Chains of amino acids are connected by peptide bonds and called polypeptides or proteins</a:t>
            </a:r>
          </a:p>
          <a:p>
            <a:r>
              <a:rPr lang="en-US"/>
              <a:t>Codons code for different amino acids</a:t>
            </a:r>
          </a:p>
          <a:p>
            <a:pPr lvl="1"/>
            <a:r>
              <a:rPr lang="en-US"/>
              <a:t>In order to code for twenty amino acids, more than one nucleotide has to be part of the code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052638"/>
            <a:ext cx="3814763" cy="3762375"/>
          </a:xfrm>
        </p:spPr>
        <p:txBody>
          <a:bodyPr/>
          <a:lstStyle/>
          <a:p>
            <a:r>
              <a:rPr lang="en-US" sz="2800"/>
              <a:t>Single strand of nucleotides</a:t>
            </a:r>
          </a:p>
          <a:p>
            <a:r>
              <a:rPr lang="en-US" sz="2800"/>
              <a:t>Contains uracil instead of thymine</a:t>
            </a:r>
          </a:p>
          <a:p>
            <a:r>
              <a:rPr lang="en-US" sz="2800"/>
              <a:t>Made of the 5-Carbon sugar Ribose instead of deoxyribose (DNA)</a:t>
            </a:r>
          </a:p>
        </p:txBody>
      </p:sp>
      <p:pic>
        <p:nvPicPr>
          <p:cNvPr id="3076" name="Picture 4" descr="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8" y="1905000"/>
            <a:ext cx="4056062" cy="46482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724400" y="64770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http://www.makingthemodernworld.org.uk/learning_modules/biology/01.TU.03/illustrations/01.IL.09.gif</a:t>
            </a:r>
            <a:endParaRPr 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27900" cy="993775"/>
          </a:xfrm>
        </p:spPr>
        <p:txBody>
          <a:bodyPr/>
          <a:lstStyle/>
          <a:p>
            <a:r>
              <a:rPr lang="en-US"/>
              <a:t>The Genetic Code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618648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6324600"/>
            <a:ext cx="685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  <a:latin typeface="Lucida Grande" charset="0"/>
              </a:rPr>
              <a:t>http://www.cbs.dtu.dk/staff/dave/roanoke/fig13_18.jpg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happens if DNA is not copied correctly?</a:t>
            </a:r>
          </a:p>
        </p:txBody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MUTATIONS!!!!!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Changes in the genetic information of the cell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762000"/>
          </a:xfrm>
        </p:spPr>
        <p:txBody>
          <a:bodyPr/>
          <a:lstStyle/>
          <a:p>
            <a:r>
              <a:rPr lang="en-US"/>
              <a:t>Mutations</a:t>
            </a:r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auto">
          <a:xfrm rot="-2229004">
            <a:off x="5029200" y="16764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 rot="2085226">
            <a:off x="3048000" y="16002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   Single Base Mutations		Insertions and Deletions</a:t>
            </a: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 rot="1739237">
            <a:off x="1219200" y="35814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 rot="-2111375">
            <a:off x="2819400" y="36576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457200" y="4724400"/>
            <a:ext cx="160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Missense     </a:t>
            </a:r>
          </a:p>
          <a:p>
            <a:pPr eaLnBrk="1" hangingPunct="1"/>
            <a:r>
              <a:rPr lang="en-US" sz="2400"/>
              <a:t>      or NonsenseMutations</a:t>
            </a:r>
          </a:p>
          <a:p>
            <a:pPr eaLnBrk="1" hangingPunct="1"/>
            <a:endParaRPr lang="en-US" sz="2400"/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2819400" y="4648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/>
              <a:t>Silent</a:t>
            </a:r>
          </a:p>
          <a:p>
            <a:pPr eaLnBrk="1" hangingPunct="1"/>
            <a:r>
              <a:rPr lang="en-US" sz="2400"/>
              <a:t>Mutation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Missense Mutations: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 nucleotide substitution changes the codon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/>
              <a:t>		-Ex. Sickle Cell Disease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/>
          </a:p>
          <a:p>
            <a:pPr>
              <a:lnSpc>
                <a:spcPct val="90000"/>
              </a:lnSpc>
              <a:buFontTx/>
              <a:buNone/>
            </a:pPr>
            <a:endParaRPr lang="en-US" sz="3600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</a:t>
            </a:r>
            <a:endParaRPr lang="en-US" sz="3600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Sickle Cell Disease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r>
              <a:rPr lang="en-US"/>
              <a:t>Red blood cells become sickle-shaped and have difficulty passing through small blood vessels and less blood can reach parts of the body causing damage.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r>
              <a:rPr lang="en-US" sz="2400"/>
              <a:t>Normal</a:t>
            </a:r>
          </a:p>
        </p:txBody>
      </p:sp>
      <p:pic>
        <p:nvPicPr>
          <p:cNvPr id="137221" name="Picture 1" descr="Macintosh HD:Users:kirandeepkang:Desktop:images.jpeg"/>
          <p:cNvPicPr>
            <a:picLocks noChangeAspect="1" noChangeArrowheads="1"/>
          </p:cNvPicPr>
          <p:nvPr/>
        </p:nvPicPr>
        <p:blipFill>
          <a:blip r:embed="rId3" cstate="print"/>
          <a:srcRect t="25865" r="48251" b="24562"/>
          <a:stretch>
            <a:fillRect/>
          </a:stretch>
        </p:blipFill>
        <p:spPr bwMode="auto">
          <a:xfrm>
            <a:off x="4724400" y="2133600"/>
            <a:ext cx="2819400" cy="1752600"/>
          </a:xfrm>
          <a:prstGeom prst="rect">
            <a:avLst/>
          </a:prstGeom>
          <a:noFill/>
        </p:spPr>
      </p:pic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37224" name="Picture 1" descr="Macintosh HD:Users:kirandeepkang:Desktop:images.jpeg"/>
          <p:cNvPicPr>
            <a:picLocks noChangeAspect="1" noChangeArrowheads="1"/>
          </p:cNvPicPr>
          <p:nvPr/>
        </p:nvPicPr>
        <p:blipFill>
          <a:blip r:embed="rId3" cstate="print"/>
          <a:srcRect l="59441" t="4311" b="20251"/>
          <a:stretch>
            <a:fillRect/>
          </a:stretch>
        </p:blipFill>
        <p:spPr bwMode="auto">
          <a:xfrm>
            <a:off x="6629400" y="3657600"/>
            <a:ext cx="2209800" cy="2667000"/>
          </a:xfrm>
          <a:prstGeom prst="rect">
            <a:avLst/>
          </a:prstGeom>
          <a:noFill/>
        </p:spPr>
      </p:pic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5562600" y="5334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Sickle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Sickle Cell Missense Mutation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339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A instead of T in the gene for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hlinkClick r:id="rId3"/>
              </a:rPr>
              <a:t>hemoglobin</a:t>
            </a:r>
            <a:r>
              <a:rPr lang="en-US"/>
              <a:t> changes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hlinkClick r:id="rId4"/>
              </a:rPr>
              <a:t>codon</a:t>
            </a:r>
            <a:r>
              <a:rPr lang="en-US"/>
              <a:t> GAG (for </a:t>
            </a:r>
            <a:r>
              <a:rPr lang="en-US">
                <a:hlinkClick r:id="rId5"/>
              </a:rPr>
              <a:t>glutamic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hlinkClick r:id="rId5"/>
              </a:rPr>
              <a:t>acid</a:t>
            </a:r>
            <a:r>
              <a:rPr lang="en-US"/>
              <a:t>) to GTG (which encodes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hlinkClick r:id="rId6"/>
              </a:rPr>
              <a:t>valine</a:t>
            </a:r>
            <a:r>
              <a:rPr lang="en-US"/>
              <a:t>). So the amino acid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the chain becomes valine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instead of glutamic acid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7038" y="1981200"/>
            <a:ext cx="295116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38247" name="Picture 2" descr="Macintosh HD:Users:kirandeepkang:Desktop:sickle.gif"/>
          <p:cNvPicPr>
            <a:picLocks noChangeAspect="1" noChangeArrowheads="1"/>
          </p:cNvPicPr>
          <p:nvPr/>
        </p:nvPicPr>
        <p:blipFill>
          <a:blip r:embed="rId7" cstate="print"/>
          <a:srcRect t="-1945" r="69781"/>
          <a:stretch>
            <a:fillRect/>
          </a:stretch>
        </p:blipFill>
        <p:spPr bwMode="auto">
          <a:xfrm>
            <a:off x="5562600" y="1371600"/>
            <a:ext cx="1600200" cy="5486400"/>
          </a:xfrm>
          <a:prstGeom prst="rect">
            <a:avLst/>
          </a:prstGeom>
          <a:noFill/>
        </p:spPr>
      </p:pic>
      <p:pic>
        <p:nvPicPr>
          <p:cNvPr id="138248" name="Picture 2" descr="Macintosh HD:Users:kirandeepkang:Desktop:sickle.gif"/>
          <p:cNvPicPr>
            <a:picLocks noChangeAspect="1" noChangeArrowheads="1"/>
          </p:cNvPicPr>
          <p:nvPr/>
        </p:nvPicPr>
        <p:blipFill>
          <a:blip r:embed="rId7" cstate="print"/>
          <a:srcRect l="68352"/>
          <a:stretch>
            <a:fillRect/>
          </a:stretch>
        </p:blipFill>
        <p:spPr bwMode="auto">
          <a:xfrm>
            <a:off x="7162800" y="1524000"/>
            <a:ext cx="166052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3"/>
          <p:cNvPicPr>
            <a:picLocks noChangeAspect="1" noChangeArrowheads="1"/>
          </p:cNvPicPr>
          <p:nvPr/>
        </p:nvPicPr>
        <p:blipFill>
          <a:blip r:embed="rId2" cstate="print"/>
          <a:srcRect t="8591" r="6667" b="3575"/>
          <a:stretch>
            <a:fillRect/>
          </a:stretch>
        </p:blipFill>
        <p:spPr bwMode="auto">
          <a:xfrm>
            <a:off x="361950" y="1377950"/>
            <a:ext cx="84201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Rectangle 4"/>
          <p:cNvSpPr>
            <a:spLocks noChangeArrowheads="1"/>
          </p:cNvSpPr>
          <p:nvPr/>
        </p:nvSpPr>
        <p:spPr bwMode="auto">
          <a:xfrm>
            <a:off x="7086600" y="5715000"/>
            <a:ext cx="1339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1500" b="1">
                <a:latin typeface="Times" charset="0"/>
              </a:rPr>
              <a:t>Fig. 5.19</a:t>
            </a:r>
          </a:p>
        </p:txBody>
      </p:sp>
      <p:sp>
        <p:nvSpPr>
          <p:cNvPr id="181252" name="Rectangle 5"/>
          <p:cNvSpPr>
            <a:spLocks noChangeArrowheads="1"/>
          </p:cNvSpPr>
          <p:nvPr/>
        </p:nvSpPr>
        <p:spPr bwMode="auto">
          <a:xfrm>
            <a:off x="304800" y="6583363"/>
            <a:ext cx="5099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Nonsense Mutations</a:t>
            </a:r>
          </a:p>
        </p:txBody>
      </p:sp>
      <p:sp>
        <p:nvSpPr>
          <p:cNvPr id="17510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858000" cy="4114800"/>
          </a:xfrm>
        </p:spPr>
        <p:txBody>
          <a:bodyPr/>
          <a:lstStyle/>
          <a:p>
            <a:r>
              <a:rPr lang="en-US"/>
              <a:t>A nucleotide substitution changes the codon to a stop codon</a:t>
            </a:r>
          </a:p>
          <a:p>
            <a:r>
              <a:rPr lang="en-US"/>
              <a:t>Production of protein stops prematurely </a:t>
            </a:r>
          </a:p>
          <a:p>
            <a:pPr lvl="1"/>
            <a:r>
              <a:rPr lang="en-US"/>
              <a:t>Ex. Cystic Fibrosis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Cystic Fibrosis</a:t>
            </a: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r>
              <a:rPr lang="en-US" sz="2800"/>
              <a:t>the substitution of a T for a C at nucleotide 1609 converted a glutamine codon (</a:t>
            </a:r>
            <a:r>
              <a:rPr lang="en-US" sz="2800" b="1"/>
              <a:t>CAG</a:t>
            </a:r>
            <a:r>
              <a:rPr lang="en-US" sz="2800"/>
              <a:t>) to a </a:t>
            </a:r>
            <a:r>
              <a:rPr lang="en-US" sz="2800" b="1"/>
              <a:t>STOP</a:t>
            </a:r>
            <a:r>
              <a:rPr lang="en-US" sz="2800"/>
              <a:t> codon (</a:t>
            </a:r>
            <a:r>
              <a:rPr lang="en-US" sz="2800" b="1"/>
              <a:t>TAG</a:t>
            </a:r>
            <a:r>
              <a:rPr lang="en-US" sz="2800"/>
              <a:t>). </a:t>
            </a:r>
          </a:p>
          <a:p>
            <a:r>
              <a:rPr lang="en-US" sz="2800"/>
              <a:t>protein had only the first 493 amino acids of the normal chain of 1480 and could not function 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176133" name="Picture 1029" descr="CF_Mu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521075" cy="4092575"/>
          </a:xfrm>
          <a:prstGeom prst="rect">
            <a:avLst/>
          </a:prstGeom>
          <a:noFill/>
        </p:spPr>
      </p:pic>
      <p:sp>
        <p:nvSpPr>
          <p:cNvPr id="176134" name="Rectangle 1030"/>
          <p:cNvSpPr>
            <a:spLocks noChangeArrowheads="1"/>
          </p:cNvSpPr>
          <p:nvPr/>
        </p:nvSpPr>
        <p:spPr bwMode="auto">
          <a:xfrm>
            <a:off x="5257800" y="3962400"/>
            <a:ext cx="35052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Text Box 1031"/>
          <p:cNvSpPr txBox="1">
            <a:spLocks noChangeArrowheads="1"/>
          </p:cNvSpPr>
          <p:nvPr/>
        </p:nvSpPr>
        <p:spPr bwMode="auto">
          <a:xfrm>
            <a:off x="5334000" y="4572000"/>
            <a:ext cx="3200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 no single mutation is responsible for all cases of cystic fibrosis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Silent Mutations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Called silent because the nucleotide substitution does not change the amino acid. </a:t>
            </a:r>
          </a:p>
          <a:p>
            <a:r>
              <a:rPr lang="en-US"/>
              <a:t>Most amino acids are encoded by several different </a:t>
            </a:r>
            <a:r>
              <a:rPr lang="en-US">
                <a:solidFill>
                  <a:srgbClr val="FF5050"/>
                </a:solidFill>
                <a:hlinkClick r:id="rId3"/>
              </a:rPr>
              <a:t>codons</a:t>
            </a:r>
            <a:endParaRPr lang="en-US">
              <a:solidFill>
                <a:srgbClr val="FF5050"/>
              </a:solidFill>
            </a:endParaRP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 cstate="print"/>
          <a:srcRect l="28329" t="11374" r="58066" b="65877"/>
          <a:stretch>
            <a:fillRect/>
          </a:stretch>
        </p:blipFill>
        <p:spPr bwMode="auto">
          <a:xfrm>
            <a:off x="4343400" y="3878263"/>
            <a:ext cx="20574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400800" y="4724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/>
              <a:t>Serine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 between DNA and RNA</a:t>
            </a:r>
          </a:p>
        </p:txBody>
      </p:sp>
      <p:graphicFrame>
        <p:nvGraphicFramePr>
          <p:cNvPr id="4137" name="Group 41"/>
          <p:cNvGraphicFramePr>
            <a:graphicFrameLocks noGrp="1"/>
          </p:cNvGraphicFramePr>
          <p:nvPr/>
        </p:nvGraphicFramePr>
        <p:xfrm>
          <a:off x="1143000" y="2209800"/>
          <a:ext cx="6858000" cy="3784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    DNA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   RNA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5-Carbon Sugar: deoxyribose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5-Carbon sugar: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Ribose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A,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90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,C,G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A,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90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,C,G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Double stranded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Single stranded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Insertions and deletions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419600" cy="4419600"/>
          </a:xfrm>
        </p:spPr>
        <p:txBody>
          <a:bodyPr/>
          <a:lstStyle/>
          <a:p>
            <a:r>
              <a:rPr lang="en-US"/>
              <a:t>Extra base pairs may be added (insertions) or removed (deletions) from the DNA</a:t>
            </a:r>
          </a:p>
          <a:p>
            <a:r>
              <a:rPr lang="en-US"/>
              <a:t>Results in a frameshift</a:t>
            </a:r>
          </a:p>
          <a:p>
            <a:pPr>
              <a:buFontTx/>
              <a:buNone/>
            </a:pPr>
            <a:r>
              <a:rPr lang="en-US"/>
              <a:t>		Ex. Huntington’s 	Disease</a:t>
            </a:r>
          </a:p>
        </p:txBody>
      </p:sp>
      <p:pic>
        <p:nvPicPr>
          <p:cNvPr id="140293" name="Picture 5" descr="frameshift_mu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45757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Huntington’s disease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Breaking down of brain cells in certain areas of the brain, causing uncontrolled movements, loss of intellectual faculties, and emotional disturbance. </a:t>
            </a:r>
          </a:p>
          <a:p>
            <a:r>
              <a:rPr lang="en-US"/>
              <a:t>It is a genetic disease, passed from parent to child through a mutation in the normal gene.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Huntington’s Mutation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r>
              <a:rPr lang="en-US" sz="2800"/>
              <a:t>Insertion of repeating CAGs,  which adds a string of glutamines (</a:t>
            </a:r>
            <a:r>
              <a:rPr lang="en-US" sz="2800">
                <a:hlinkClick r:id="rId3"/>
              </a:rPr>
              <a:t>Gln</a:t>
            </a:r>
            <a:r>
              <a:rPr lang="en-US" sz="2800"/>
              <a:t>) to the protein.</a:t>
            </a:r>
          </a:p>
          <a:p>
            <a:r>
              <a:rPr lang="en-US" sz="2800"/>
              <a:t>The modified protein increases level of p53</a:t>
            </a:r>
          </a:p>
          <a:p>
            <a:r>
              <a:rPr lang="en-US" sz="2800"/>
              <a:t>Triggers apoptosis (cell death)</a:t>
            </a:r>
          </a:p>
        </p:txBody>
      </p:sp>
      <p:sp>
        <p:nvSpPr>
          <p:cNvPr id="142340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3438" y="1981200"/>
            <a:ext cx="3814762" cy="4114800"/>
          </a:xfrm>
        </p:spPr>
      </p:sp>
      <p:pic>
        <p:nvPicPr>
          <p:cNvPr id="142341" name="Picture 3" descr="Macintosh HD:Users:kirandeepkang:Desktop:HD_effect.gif"/>
          <p:cNvPicPr>
            <a:picLocks noChangeAspect="1" noChangeArrowheads="1"/>
          </p:cNvPicPr>
          <p:nvPr/>
        </p:nvPicPr>
        <p:blipFill>
          <a:blip r:embed="rId4" cstate="print"/>
          <a:srcRect l="9979" r="9645" b="19737"/>
          <a:stretch>
            <a:fillRect/>
          </a:stretch>
        </p:blipFill>
        <p:spPr bwMode="auto">
          <a:xfrm>
            <a:off x="4800600" y="1524000"/>
            <a:ext cx="41227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3" descr="Macintosh HD:Users:kirandeepkang:Desktop:HD_effect.gif"/>
          <p:cNvPicPr>
            <a:picLocks noChangeAspect="1" noChangeArrowheads="1"/>
          </p:cNvPicPr>
          <p:nvPr/>
        </p:nvPicPr>
        <p:blipFill>
          <a:blip r:embed="rId4" cstate="print"/>
          <a:srcRect l="48560" t="96053"/>
          <a:stretch>
            <a:fillRect/>
          </a:stretch>
        </p:blipFill>
        <p:spPr bwMode="auto">
          <a:xfrm>
            <a:off x="64770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Types of RNA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mRNA: messenger RNA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tRNA: transfer RNA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rRNA: ribosomal RNA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Idea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6413"/>
            <a:ext cx="1295400" cy="839787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DNA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86200" y="31242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RNA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705600" y="31242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protein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826375" y="30495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133600" y="3200400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3200400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81200" y="2667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Transcription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953000" y="2743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Translation</a:t>
            </a:r>
          </a:p>
        </p:txBody>
      </p:sp>
      <p:pic>
        <p:nvPicPr>
          <p:cNvPr id="5132" name="Picture 12" descr="centdogtl"/>
          <p:cNvPicPr>
            <a:picLocks noChangeAspect="1" noChangeArrowheads="1"/>
          </p:cNvPicPr>
          <p:nvPr/>
        </p:nvPicPr>
        <p:blipFill>
          <a:blip r:embed="rId3" cstate="print"/>
          <a:srcRect l="70271" t="5614" b="85289"/>
          <a:stretch>
            <a:fillRect/>
          </a:stretch>
        </p:blipFill>
        <p:spPr bwMode="auto">
          <a:xfrm>
            <a:off x="533400" y="3886200"/>
            <a:ext cx="15795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 descr="centdogtl"/>
          <p:cNvPicPr>
            <a:picLocks noChangeAspect="1" noChangeArrowheads="1"/>
          </p:cNvPicPr>
          <p:nvPr/>
        </p:nvPicPr>
        <p:blipFill>
          <a:blip r:embed="rId3" cstate="print"/>
          <a:srcRect l="5736" t="35181" r="58411" b="57996"/>
          <a:stretch>
            <a:fillRect/>
          </a:stretch>
        </p:blipFill>
        <p:spPr bwMode="auto">
          <a:xfrm>
            <a:off x="3352800" y="4038600"/>
            <a:ext cx="1752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 descr="centdogtl"/>
          <p:cNvPicPr>
            <a:picLocks noChangeAspect="1" noChangeArrowheads="1"/>
          </p:cNvPicPr>
          <p:nvPr/>
        </p:nvPicPr>
        <p:blipFill>
          <a:blip r:embed="rId3" cstate="print"/>
          <a:srcRect l="25815" t="79530" r="45503" b="4549"/>
          <a:stretch>
            <a:fillRect/>
          </a:stretch>
        </p:blipFill>
        <p:spPr bwMode="auto">
          <a:xfrm>
            <a:off x="6781800" y="3581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286000" y="0"/>
            <a:ext cx="4953000" cy="6797675"/>
            <a:chOff x="1440" y="0"/>
            <a:chExt cx="3120" cy="4282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0"/>
              <a:ext cx="2832" cy="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440" y="4032"/>
              <a:ext cx="31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000000"/>
                  </a:solidFill>
                  <a:latin typeface="Lucida Grande" charset="0"/>
                </a:rPr>
                <a:t>http://fajerpc.magnet.fsu.edu/Education/2010/Lectures/26_DNA_Transcription_files/image006.jpg</a:t>
              </a:r>
              <a:endParaRPr lang="en-US" sz="1300">
                <a:solidFill>
                  <a:srgbClr val="000000"/>
                </a:solidFill>
                <a:latin typeface="Lucida Grande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Transcription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810000" cy="4114800"/>
          </a:xfrm>
        </p:spPr>
        <p:txBody>
          <a:bodyPr/>
          <a:lstStyle/>
          <a:p>
            <a:r>
              <a:rPr lang="en-US"/>
              <a:t>Molecule of DNA is copied into a complimentary mRNA strand</a:t>
            </a:r>
          </a:p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45799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29200" y="6461125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Lucida Grande" charset="0"/>
              </a:rPr>
              <a:t>http://fig.cox.miami.edu/~cmallery/150/gene/c7.17.7b.transcription.jpg</a:t>
            </a:r>
            <a:endParaRPr lang="en-US" sz="13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 Polymerase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051050"/>
            <a:ext cx="6934200" cy="3392488"/>
          </a:xfrm>
        </p:spPr>
        <p:txBody>
          <a:bodyPr/>
          <a:lstStyle/>
          <a:p>
            <a:r>
              <a:rPr lang="en-US"/>
              <a:t>RNA polymerase is an enzyme</a:t>
            </a:r>
          </a:p>
          <a:p>
            <a:r>
              <a:rPr lang="en-US"/>
              <a:t>Attaches to special places on the DNA</a:t>
            </a:r>
          </a:p>
          <a:p>
            <a:r>
              <a:rPr lang="en-US"/>
              <a:t>Unzips the two strands of DNA</a:t>
            </a:r>
          </a:p>
          <a:p>
            <a:r>
              <a:rPr lang="en-US"/>
              <a:t>Synthesizes the mRNA strand</a:t>
            </a:r>
          </a:p>
          <a:p>
            <a:pPr>
              <a:buFontTx/>
              <a:buNone/>
            </a:pP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02100"/>
            <a:ext cx="27225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86400" y="6461125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Lucida Grande" charset="0"/>
              </a:rPr>
              <a:t>https://publicaffairs.llnl.gov/news/news_releases/2005/images/RNA_polymerase309x283.jpg</a:t>
            </a:r>
            <a:endParaRPr lang="en-US" sz="13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7150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Transcription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Step 1: RNA polymerase attaches to DNA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Step 2: RNA polymerase unzips DNA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Step 3: RNA polymerase hooks together the nucleotides as they base-pair along the DNA template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Step 4: Completed mRNA strand leaves the nucleus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>
                <a:hlinkClick r:id="rId3" action="ppaction://hlinkfile"/>
              </a:rPr>
              <a:t>Transcription video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938</TotalTime>
  <Words>1027</Words>
  <Application>Microsoft Office PowerPoint</Application>
  <PresentationFormat>On-screen Show (4:3)</PresentationFormat>
  <Paragraphs>177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Lucida Grande</vt:lpstr>
      <vt:lpstr>Times</vt:lpstr>
      <vt:lpstr>Times New Roman</vt:lpstr>
      <vt:lpstr>Blank Presentation</vt:lpstr>
      <vt:lpstr>Protein Synthesis</vt:lpstr>
      <vt:lpstr>RNA</vt:lpstr>
      <vt:lpstr>Difference between DNA and RNA</vt:lpstr>
      <vt:lpstr>3 Types of RNA</vt:lpstr>
      <vt:lpstr>Main Idea</vt:lpstr>
      <vt:lpstr>PowerPoint Presentation</vt:lpstr>
      <vt:lpstr>Transcription</vt:lpstr>
      <vt:lpstr>RNA Polymerase</vt:lpstr>
      <vt:lpstr>Steps of Transcription</vt:lpstr>
      <vt:lpstr>Transcription</vt:lpstr>
      <vt:lpstr>Translation</vt:lpstr>
      <vt:lpstr>The message</vt:lpstr>
      <vt:lpstr>tRNA</vt:lpstr>
      <vt:lpstr>What is an anticodon?</vt:lpstr>
      <vt:lpstr>Steps of Translation</vt:lpstr>
      <vt:lpstr>Steps of Translation cont.</vt:lpstr>
      <vt:lpstr>Translation</vt:lpstr>
      <vt:lpstr>Translation</vt:lpstr>
      <vt:lpstr>Amino Acids</vt:lpstr>
      <vt:lpstr>The Genetic Code</vt:lpstr>
      <vt:lpstr>What happens if DNA is not copied correctly?</vt:lpstr>
      <vt:lpstr>Mutations</vt:lpstr>
      <vt:lpstr>Missense Mutations:</vt:lpstr>
      <vt:lpstr>Sickle Cell Disease</vt:lpstr>
      <vt:lpstr>Sickle Cell Missense Mutation</vt:lpstr>
      <vt:lpstr>PowerPoint Presentation</vt:lpstr>
      <vt:lpstr>Nonsense Mutations</vt:lpstr>
      <vt:lpstr>Cystic Fibrosis</vt:lpstr>
      <vt:lpstr>Silent Mutations</vt:lpstr>
      <vt:lpstr>Insertions and deletions</vt:lpstr>
      <vt:lpstr>Huntington’s disease</vt:lpstr>
      <vt:lpstr>Huntington’s Mutation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7.2</dc:title>
  <dc:creator>GM</dc:creator>
  <cp:lastModifiedBy>Andy Rapin</cp:lastModifiedBy>
  <cp:revision>17</cp:revision>
  <dcterms:created xsi:type="dcterms:W3CDTF">2008-11-12T12:18:08Z</dcterms:created>
  <dcterms:modified xsi:type="dcterms:W3CDTF">2019-02-12T20:01:28Z</dcterms:modified>
</cp:coreProperties>
</file>